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7.xml" ContentType="application/vnd.openxmlformats-officedocument.drawingml.chartshap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5.xml" ContentType="application/vnd.openxmlformats-officedocument.drawingml.chartshapes+xml"/>
  <Override PartName="/ppt/drawings/drawing6.xml" ContentType="application/vnd.openxmlformats-officedocument.drawingml.chartshape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69" r:id="rId2"/>
    <p:sldId id="272" r:id="rId3"/>
    <p:sldId id="273" r:id="rId4"/>
    <p:sldId id="274" r:id="rId5"/>
    <p:sldId id="281" r:id="rId6"/>
    <p:sldId id="275" r:id="rId7"/>
    <p:sldId id="283" r:id="rId8"/>
    <p:sldId id="284" r:id="rId9"/>
    <p:sldId id="285" r:id="rId10"/>
    <p:sldId id="294" r:id="rId11"/>
    <p:sldId id="287" r:id="rId12"/>
    <p:sldId id="288" r:id="rId13"/>
    <p:sldId id="276" r:id="rId14"/>
    <p:sldId id="278" r:id="rId15"/>
    <p:sldId id="295" r:id="rId16"/>
    <p:sldId id="279" r:id="rId17"/>
    <p:sldId id="280" r:id="rId18"/>
    <p:sldId id="296" r:id="rId19"/>
    <p:sldId id="291" r:id="rId20"/>
    <p:sldId id="292" r:id="rId21"/>
    <p:sldId id="29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0066"/>
    <a:srgbClr val="0000CC"/>
    <a:srgbClr val="000066"/>
    <a:srgbClr val="FF99FF"/>
    <a:srgbClr val="993366"/>
    <a:srgbClr val="FF7C80"/>
    <a:srgbClr val="00CC00"/>
    <a:srgbClr val="66FF66"/>
    <a:srgbClr val="0066CC"/>
    <a:srgbClr val="CC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9068" autoAdjust="0"/>
  </p:normalViewPr>
  <p:slideViewPr>
    <p:cSldViewPr>
      <p:cViewPr varScale="1">
        <p:scale>
          <a:sx n="103" d="100"/>
          <a:sy n="103" d="100"/>
        </p:scale>
        <p:origin x="-18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C:\Users\Admin\Desktop\&#1055;&#1059;&#1041;&#1051;&#1048;&#1063;&#1053;&#1067;&#1045;%20&#1087;&#1086;%20&#1087;&#1088;&#1086;&#1077;&#1082;&#1090;&#1091;%20&#1085;&#1072;%202020-2022%20&#1075;&#1086;&#1076;&#1099;%20(2).xls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10"/>
      <c:hPercent val="58"/>
      <c:depthPercent val="100"/>
      <c:rAngAx val="1"/>
    </c:view3D>
    <c:floor>
      <c:spPr>
        <a:solidFill>
          <a:srgbClr val="FFFF00"/>
        </a:solidFill>
        <a:ln w="3175">
          <a:solidFill>
            <a:srgbClr val="000000"/>
          </a:solidFill>
          <a:prstDash val="solid"/>
        </a:ln>
      </c:spPr>
    </c:floor>
    <c:sideWall>
      <c:spPr>
        <a:solidFill>
          <a:srgbClr val="FFFF99"/>
        </a:solidFill>
        <a:ln w="12700">
          <a:solidFill>
            <a:srgbClr val="808080"/>
          </a:solidFill>
          <a:prstDash val="solid"/>
        </a:ln>
      </c:spPr>
    </c:sideWall>
    <c:backWall>
      <c:spPr>
        <a:solidFill>
          <a:srgbClr val="FFFF99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4615384615384634E-2"/>
          <c:y val="6.5573822981095514E-3"/>
          <c:w val="0.91057692307692195"/>
          <c:h val="0.93934501420419503"/>
        </c:manualLayout>
      </c:layout>
      <c:bar3DChart>
        <c:barDir val="col"/>
        <c:grouping val="clustered"/>
        <c:ser>
          <c:idx val="0"/>
          <c:order val="0"/>
          <c:tx>
            <c:strRef>
              <c:f>'2 Доходы всего'!$B$4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00FF00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5.9670906521300179E-3"/>
                  <c:y val="0.1389174118247130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0CE-490F-B02E-0872F4CB401C}"/>
                </c:ext>
              </c:extLst>
            </c:dLbl>
            <c:dLbl>
              <c:idx val="1"/>
              <c:layout>
                <c:manualLayout>
                  <c:x val="7.6857460125176972E-3"/>
                  <c:y val="0.1023916965251083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0CE-490F-B02E-0872F4CB401C}"/>
                </c:ext>
              </c:extLst>
            </c:dLbl>
            <c:dLbl>
              <c:idx val="2"/>
              <c:layout>
                <c:manualLayout>
                  <c:x val="1.6875529981829184E-2"/>
                  <c:y val="0.1833208352869921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0CE-490F-B02E-0872F4CB401C}"/>
                </c:ext>
              </c:extLst>
            </c:dLbl>
            <c:dLbl>
              <c:idx val="3"/>
              <c:spPr>
                <a:noFill/>
                <a:ln w="25400">
                  <a:noFill/>
                </a:ln>
              </c:spPr>
              <c:txPr>
                <a:bodyPr rot="-2700000" vert="horz"/>
                <a:lstStyle/>
                <a:p>
                  <a:pPr algn="ctr">
                    <a:defRPr sz="975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</c:dLbl>
            <c:spPr>
              <a:noFill/>
              <a:ln w="25400">
                <a:noFill/>
              </a:ln>
            </c:spPr>
            <c:txPr>
              <a:bodyPr rot="-2700000" vert="horz"/>
              <a:lstStyle/>
              <a:p>
                <a:pPr algn="ctr">
                  <a:defRPr sz="11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'2 Доходы всего'!$A$5:$A$7</c:f>
              <c:strCache>
                <c:ptCount val="3"/>
                <c:pt idx="0">
                  <c:v>Доходы, всего</c:v>
                </c:pt>
                <c:pt idx="1">
                  <c:v>Налоговые и 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'2 Доходы всего'!$B$5:$B$7</c:f>
              <c:numCache>
                <c:formatCode>#,##0.00</c:formatCode>
                <c:ptCount val="3"/>
                <c:pt idx="0">
                  <c:v>370337.36</c:v>
                </c:pt>
                <c:pt idx="1">
                  <c:v>84793.1</c:v>
                </c:pt>
                <c:pt idx="2">
                  <c:v>285544.26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4-C0CE-490F-B02E-0872F4CB401C}"/>
            </c:ext>
          </c:extLst>
        </c:ser>
        <c:ser>
          <c:idx val="1"/>
          <c:order val="1"/>
          <c:tx>
            <c:strRef>
              <c:f>'2 Доходы всего'!$C$4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FF0000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9.2887139107611233E-3"/>
                  <c:y val="0.1813103465446714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0CE-490F-B02E-0872F4CB401C}"/>
                </c:ext>
              </c:extLst>
            </c:dLbl>
            <c:dLbl>
              <c:idx val="1"/>
              <c:layout>
                <c:manualLayout>
                  <c:x val="1.0045830809610358E-2"/>
                  <c:y val="0.1096241059294488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0CE-490F-B02E-0872F4CB401C}"/>
                </c:ext>
              </c:extLst>
            </c:dLbl>
            <c:dLbl>
              <c:idx val="2"/>
              <c:layout>
                <c:manualLayout>
                  <c:x val="2.6927922471229642E-2"/>
                  <c:y val="0.2086454592650794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0CE-490F-B02E-0872F4CB401C}"/>
                </c:ext>
              </c:extLst>
            </c:dLbl>
            <c:dLbl>
              <c:idx val="3"/>
              <c:spPr>
                <a:noFill/>
                <a:ln w="25400">
                  <a:noFill/>
                </a:ln>
              </c:spPr>
              <c:txPr>
                <a:bodyPr rot="-2700000" vert="horz"/>
                <a:lstStyle/>
                <a:p>
                  <a:pPr algn="ctr">
                    <a:defRPr sz="975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</c:dLbl>
            <c:spPr>
              <a:noFill/>
              <a:ln w="25400">
                <a:noFill/>
              </a:ln>
            </c:spPr>
            <c:txPr>
              <a:bodyPr rot="-2700000" vert="horz"/>
              <a:lstStyle/>
              <a:p>
                <a:pPr algn="ctr">
                  <a:defRPr sz="11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'2 Доходы всего'!$A$5:$A$7</c:f>
              <c:strCache>
                <c:ptCount val="3"/>
                <c:pt idx="0">
                  <c:v>Доходы, всего</c:v>
                </c:pt>
                <c:pt idx="1">
                  <c:v>Налоговые и 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'2 Доходы всего'!$C$5:$C$7</c:f>
              <c:numCache>
                <c:formatCode>#,##0.00</c:formatCode>
                <c:ptCount val="3"/>
                <c:pt idx="0">
                  <c:v>387466.64999999985</c:v>
                </c:pt>
                <c:pt idx="1">
                  <c:v>92913.31</c:v>
                </c:pt>
                <c:pt idx="2">
                  <c:v>294553.34000000003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9-C0CE-490F-B02E-0872F4CB401C}"/>
            </c:ext>
          </c:extLst>
        </c:ser>
        <c:dLbls/>
        <c:gapWidth val="80"/>
        <c:shape val="box"/>
        <c:axId val="66357888"/>
        <c:axId val="67092864"/>
        <c:axId val="0"/>
      </c:bar3DChart>
      <c:catAx>
        <c:axId val="66357888"/>
        <c:scaling>
          <c:orientation val="minMax"/>
        </c:scaling>
        <c:axPos val="b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25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67092864"/>
        <c:crosses val="autoZero"/>
        <c:auto val="1"/>
        <c:lblAlgn val="ctr"/>
        <c:lblOffset val="0"/>
        <c:tickLblSkip val="1"/>
        <c:tickMarkSkip val="1"/>
      </c:catAx>
      <c:valAx>
        <c:axId val="67092864"/>
        <c:scaling>
          <c:orientation val="minMax"/>
        </c:scaling>
        <c:axPos val="l"/>
        <c:majorGridlines>
          <c:spPr>
            <a:ln w="3175">
              <a:solidFill>
                <a:srgbClr val="000000"/>
              </a:solidFill>
              <a:prstDash val="sysDash"/>
            </a:ln>
          </c:spPr>
        </c:majorGridlines>
        <c:numFmt formatCode="#,##0.00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 rtl="0">
              <a:defRPr sz="105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66357888"/>
        <c:crosses val="autoZero"/>
        <c:crossBetween val="between"/>
      </c:valAx>
      <c:spPr>
        <a:solidFill>
          <a:srgbClr val="FFFF99"/>
        </a:solidFill>
        <a:ln w="25400">
          <a:noFill/>
        </a:ln>
      </c:spPr>
    </c:plotArea>
    <c:legend>
      <c:legendPos val="r"/>
      <c:layout>
        <c:manualLayout>
          <c:xMode val="edge"/>
          <c:yMode val="edge"/>
          <c:x val="0.7995799554630536"/>
          <c:y val="0.13278705735553548"/>
          <c:w val="0.18749996361360571"/>
          <c:h val="6.8852459016393516E-2"/>
        </c:manualLayout>
      </c:layout>
      <c:spPr>
        <a:solidFill>
          <a:srgbClr val="FFFF99"/>
        </a:solidFill>
        <a:ln w="25400">
          <a:noFill/>
        </a:ln>
      </c:spPr>
      <c:txPr>
        <a:bodyPr/>
        <a:lstStyle/>
        <a:p>
          <a:pPr>
            <a:defRPr sz="1470" b="1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</c:chart>
  <c:spPr>
    <a:solidFill>
      <a:srgbClr val="FFFF99"/>
    </a:solidFill>
    <a:ln w="3175">
      <a:solidFill>
        <a:srgbClr val="000000"/>
      </a:solidFill>
      <a:prstDash val="solid"/>
    </a:ln>
  </c:spPr>
  <c:txPr>
    <a:bodyPr/>
    <a:lstStyle/>
    <a:p>
      <a:pPr>
        <a:defRPr sz="11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hPercent val="62"/>
      <c:depthPercent val="100"/>
      <c:rAngAx val="1"/>
    </c:view3D>
    <c:floor>
      <c:spPr>
        <a:solidFill>
          <a:schemeClr val="bg1">
            <a:lumMod val="95000"/>
          </a:schemeClr>
        </a:solidFill>
        <a:ln w="3175">
          <a:solidFill>
            <a:srgbClr val="000000"/>
          </a:solidFill>
          <a:prstDash val="solid"/>
        </a:ln>
      </c:spPr>
    </c:floor>
    <c:sideWall>
      <c:spPr>
        <a:gradFill rotWithShape="0">
          <a:gsLst>
            <a:gs pos="0">
              <a:srgbClr val="CCFFFF"/>
            </a:gs>
            <a:gs pos="100000">
              <a:srgbClr val="00CCFF"/>
            </a:gs>
          </a:gsLst>
          <a:lin ang="2700000" scaled="1"/>
        </a:gradFill>
        <a:ln w="12700">
          <a:solidFill>
            <a:srgbClr val="808080"/>
          </a:solidFill>
          <a:prstDash val="solid"/>
        </a:ln>
      </c:spPr>
    </c:sideWall>
    <c:backWall>
      <c:spPr>
        <a:gradFill rotWithShape="0">
          <a:gsLst>
            <a:gs pos="0">
              <a:srgbClr val="CCFFFF"/>
            </a:gs>
            <a:gs pos="100000">
              <a:srgbClr val="00CCFF"/>
            </a:gs>
          </a:gsLst>
          <a:lin ang="2700000" scaled="1"/>
        </a:gra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7494772482472135E-2"/>
          <c:y val="4.0650471053212497E-2"/>
          <c:w val="0.91082896972549443"/>
          <c:h val="0.94896996208807305"/>
        </c:manualLayout>
      </c:layout>
      <c:bar3DChart>
        <c:barDir val="col"/>
        <c:grouping val="standard"/>
        <c:ser>
          <c:idx val="0"/>
          <c:order val="0"/>
          <c:tx>
            <c:strRef>
              <c:f>'3 Доходы по видам налогов по '!$B$3</c:f>
              <c:strCache>
                <c:ptCount val="1"/>
                <c:pt idx="0">
                  <c:v>2020</c:v>
                </c:pt>
              </c:strCache>
            </c:strRef>
          </c:tx>
          <c:spPr>
            <a:gradFill rotWithShape="0">
              <a:gsLst>
                <a:gs pos="0">
                  <a:srgbClr val="FFCC00"/>
                </a:gs>
                <a:gs pos="50000">
                  <a:srgbClr val="FFFF00"/>
                </a:gs>
                <a:gs pos="100000">
                  <a:srgbClr val="FFCC00"/>
                </a:gs>
              </a:gsLst>
              <a:lin ang="0" scaled="1"/>
            </a:gra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7.5661619220674416E-3"/>
                  <c:y val="6.545991507159167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AF9-466B-A4F3-D67CF99FF44E}"/>
                </c:ext>
              </c:extLst>
            </c:dLbl>
            <c:dLbl>
              <c:idx val="1"/>
              <c:layout>
                <c:manualLayout>
                  <c:x val="8.1522578908405727E-3"/>
                  <c:y val="6.864246847192881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AF9-466B-A4F3-D67CF99FF44E}"/>
                </c:ext>
              </c:extLst>
            </c:dLbl>
            <c:dLbl>
              <c:idx val="2"/>
              <c:layout>
                <c:manualLayout>
                  <c:x val="-1.3575459317585335E-2"/>
                  <c:y val="5.119524642752988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AF9-466B-A4F3-D67CF99FF44E}"/>
                </c:ext>
              </c:extLst>
            </c:dLbl>
            <c:dLbl>
              <c:idx val="3"/>
              <c:layout>
                <c:manualLayout>
                  <c:x val="-1.3130249343831973E-2"/>
                  <c:y val="3.107757363662879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AF9-466B-A4F3-D67CF99FF44E}"/>
                </c:ext>
              </c:extLst>
            </c:dLbl>
            <c:dLbl>
              <c:idx val="4"/>
              <c:layout>
                <c:manualLayout>
                  <c:x val="-5.0382764654418374E-4"/>
                  <c:y val="4.879862933799948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AF9-466B-A4F3-D67CF99FF44E}"/>
                </c:ext>
              </c:extLst>
            </c:dLbl>
            <c:dLbl>
              <c:idx val="5"/>
              <c:layout>
                <c:manualLayout>
                  <c:x val="-9.7764654418197733E-3"/>
                  <c:y val="3.437751531058618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AF9-466B-A4F3-D67CF99FF44E}"/>
                </c:ext>
              </c:extLst>
            </c:dLbl>
            <c:dLbl>
              <c:idx val="6"/>
              <c:layout>
                <c:manualLayout>
                  <c:x val="-9.7224409448818071E-3"/>
                  <c:y val="2.791324001166526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AF9-466B-A4F3-D67CF99FF44E}"/>
                </c:ext>
              </c:extLst>
            </c:dLbl>
            <c:dLbl>
              <c:idx val="7"/>
              <c:layout>
                <c:manualLayout>
                  <c:x val="-5.5343394575677026E-3"/>
                  <c:y val="3.378506853310003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AF9-466B-A4F3-D67CF99FF44E}"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'3 Доходы по видам налогов по '!$A$5:$A$12</c:f>
              <c:strCache>
                <c:ptCount val="8"/>
                <c:pt idx="0">
                  <c:v>Налоговые поступления всего</c:v>
                </c:pt>
                <c:pt idx="1">
                  <c:v>НДФЛ</c:v>
                </c:pt>
                <c:pt idx="2">
                  <c:v>Акцизы</c:v>
                </c:pt>
                <c:pt idx="3">
                  <c:v>УСНО</c:v>
                </c:pt>
                <c:pt idx="4">
                  <c:v>ЕНВД</c:v>
                </c:pt>
                <c:pt idx="5">
                  <c:v>ЕСХН</c:v>
                </c:pt>
                <c:pt idx="6">
                  <c:v>Патентная система  </c:v>
                </c:pt>
                <c:pt idx="7">
                  <c:v>Госпошлина</c:v>
                </c:pt>
              </c:strCache>
            </c:strRef>
          </c:cat>
          <c:val>
            <c:numRef>
              <c:f>'3 Доходы по видам налогов по '!$B$5:$B$12</c:f>
              <c:numCache>
                <c:formatCode>#,##0.00</c:formatCode>
                <c:ptCount val="8"/>
                <c:pt idx="0">
                  <c:v>80627.51999999999</c:v>
                </c:pt>
                <c:pt idx="1">
                  <c:v>67634.09</c:v>
                </c:pt>
                <c:pt idx="2">
                  <c:v>4962.43</c:v>
                </c:pt>
                <c:pt idx="3">
                  <c:v>637</c:v>
                </c:pt>
                <c:pt idx="4">
                  <c:v>4438</c:v>
                </c:pt>
                <c:pt idx="5">
                  <c:v>1548</c:v>
                </c:pt>
                <c:pt idx="6">
                  <c:v>163</c:v>
                </c:pt>
                <c:pt idx="7">
                  <c:v>1245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8-0AF9-466B-A4F3-D67CF99FF44E}"/>
            </c:ext>
          </c:extLst>
        </c:ser>
        <c:ser>
          <c:idx val="1"/>
          <c:order val="1"/>
          <c:tx>
            <c:strRef>
              <c:f>'3 Доходы по видам налогов по '!$C$3</c:f>
              <c:strCache>
                <c:ptCount val="1"/>
                <c:pt idx="0">
                  <c:v>2021</c:v>
                </c:pt>
              </c:strCache>
            </c:strRef>
          </c:tx>
          <c:spPr>
            <a:gradFill rotWithShape="0">
              <a:gsLst>
                <a:gs pos="0">
                  <a:srgbClr val="FF00FF"/>
                </a:gs>
                <a:gs pos="50000">
                  <a:srgbClr val="FF99CC"/>
                </a:gs>
                <a:gs pos="100000">
                  <a:srgbClr val="FF00FF"/>
                </a:gs>
              </a:gsLst>
              <a:lin ang="0" scaled="1"/>
            </a:gra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2.2831253785584583E-2"/>
                  <c:y val="-2.315498367582100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AF9-466B-A4F3-D67CF99FF44E}"/>
                </c:ext>
              </c:extLst>
            </c:dLbl>
            <c:dLbl>
              <c:idx val="1"/>
              <c:layout>
                <c:manualLayout>
                  <c:x val="1.2882436570428696E-2"/>
                  <c:y val="-2.227981918926806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AF9-466B-A4F3-D67CF99FF44E}"/>
                </c:ext>
              </c:extLst>
            </c:dLbl>
            <c:dLbl>
              <c:idx val="2"/>
              <c:layout>
                <c:manualLayout>
                  <c:x val="2.1135936132983396E-2"/>
                  <c:y val="-2.204097404491105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AF9-466B-A4F3-D67CF99FF44E}"/>
                </c:ext>
              </c:extLst>
            </c:dLbl>
            <c:dLbl>
              <c:idx val="3"/>
              <c:layout>
                <c:manualLayout>
                  <c:x val="1.4091644794400698E-2"/>
                  <c:y val="-3.544881889763780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AF9-466B-A4F3-D67CF99FF44E}"/>
                </c:ext>
              </c:extLst>
            </c:dLbl>
            <c:dLbl>
              <c:idx val="4"/>
              <c:layout>
                <c:manualLayout>
                  <c:x val="2.0086286089238844E-2"/>
                  <c:y val="-3.500524934383202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AF9-466B-A4F3-D67CF99FF44E}"/>
                </c:ext>
              </c:extLst>
            </c:dLbl>
            <c:dLbl>
              <c:idx val="5"/>
              <c:layout>
                <c:manualLayout>
                  <c:x val="1.7288932633420823E-2"/>
                  <c:y val="-3.031714785651797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0AF9-466B-A4F3-D67CF99FF44E}"/>
                </c:ext>
              </c:extLst>
            </c:dLbl>
            <c:dLbl>
              <c:idx val="6"/>
              <c:layout>
                <c:manualLayout>
                  <c:x val="2.4594050743657139E-2"/>
                  <c:y val="-3.997287839020122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0AF9-466B-A4F3-D67CF99FF44E}"/>
                </c:ext>
              </c:extLst>
            </c:dLbl>
            <c:dLbl>
              <c:idx val="7"/>
              <c:layout>
                <c:manualLayout>
                  <c:x val="2.8782042869641294E-2"/>
                  <c:y val="-3.346879556722080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0AF9-466B-A4F3-D67CF99FF44E}"/>
                </c:ext>
              </c:extLst>
            </c:dLbl>
            <c:spPr>
              <a:noFill/>
              <a:ln w="25400">
                <a:noFill/>
              </a:ln>
            </c:spPr>
            <c:txPr>
              <a:bodyPr rot="-60000" vert="horz"/>
              <a:lstStyle/>
              <a:p>
                <a:pPr algn="ctr">
                  <a:defRPr sz="11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'3 Доходы по видам налогов по '!$A$5:$A$12</c:f>
              <c:strCache>
                <c:ptCount val="8"/>
                <c:pt idx="0">
                  <c:v>Налоговые поступления всего</c:v>
                </c:pt>
                <c:pt idx="1">
                  <c:v>НДФЛ</c:v>
                </c:pt>
                <c:pt idx="2">
                  <c:v>Акцизы</c:v>
                </c:pt>
                <c:pt idx="3">
                  <c:v>УСНО</c:v>
                </c:pt>
                <c:pt idx="4">
                  <c:v>ЕНВД</c:v>
                </c:pt>
                <c:pt idx="5">
                  <c:v>ЕСХН</c:v>
                </c:pt>
                <c:pt idx="6">
                  <c:v>Патентная система  </c:v>
                </c:pt>
                <c:pt idx="7">
                  <c:v>Госпошлина</c:v>
                </c:pt>
              </c:strCache>
            </c:strRef>
          </c:cat>
          <c:val>
            <c:numRef>
              <c:f>'3 Доходы по видам налогов по '!$C$5:$C$12</c:f>
              <c:numCache>
                <c:formatCode>#,##0.00</c:formatCode>
                <c:ptCount val="8"/>
                <c:pt idx="0">
                  <c:v>89321.82</c:v>
                </c:pt>
                <c:pt idx="1">
                  <c:v>78263.13</c:v>
                </c:pt>
                <c:pt idx="2">
                  <c:v>5873.6900000000014</c:v>
                </c:pt>
                <c:pt idx="3">
                  <c:v>763</c:v>
                </c:pt>
                <c:pt idx="4">
                  <c:v>989</c:v>
                </c:pt>
                <c:pt idx="5">
                  <c:v>1845</c:v>
                </c:pt>
                <c:pt idx="6">
                  <c:v>145</c:v>
                </c:pt>
                <c:pt idx="7">
                  <c:v>1443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11-0AF9-466B-A4F3-D67CF99FF44E}"/>
            </c:ext>
          </c:extLst>
        </c:ser>
        <c:dLbls/>
        <c:gapWidth val="60"/>
        <c:shape val="box"/>
        <c:axId val="67688320"/>
        <c:axId val="67689856"/>
        <c:axId val="66470336"/>
      </c:bar3DChart>
      <c:catAx>
        <c:axId val="67688320"/>
        <c:scaling>
          <c:orientation val="minMax"/>
        </c:scaling>
        <c:axPos val="b"/>
        <c:numFmt formatCode="General" sourceLinked="0"/>
        <c:tickLblPos val="none"/>
        <c:spPr>
          <a:ln w="3175">
            <a:solidFill>
              <a:srgbClr val="000000"/>
            </a:solidFill>
            <a:prstDash val="solid"/>
          </a:ln>
        </c:spPr>
        <c:crossAx val="67689856"/>
        <c:crosses val="autoZero"/>
        <c:auto val="1"/>
        <c:lblAlgn val="ctr"/>
        <c:lblOffset val="100"/>
        <c:tickLblSkip val="1"/>
        <c:tickMarkSkip val="1"/>
      </c:catAx>
      <c:valAx>
        <c:axId val="67689856"/>
        <c:scaling>
          <c:orientation val="minMax"/>
          <c:max val="90000"/>
          <c:min val="0"/>
        </c:scaling>
        <c:axPos val="l"/>
        <c:majorGridlines>
          <c:spPr>
            <a:ln w="3175">
              <a:solidFill>
                <a:srgbClr val="000000"/>
              </a:solidFill>
              <a:prstDash val="sysDash"/>
            </a:ln>
          </c:spPr>
        </c:majorGridlines>
        <c:numFmt formatCode="#,##0.00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75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67688320"/>
        <c:crosses val="autoZero"/>
        <c:crossBetween val="between"/>
      </c:valAx>
      <c:serAx>
        <c:axId val="66470336"/>
        <c:scaling>
          <c:orientation val="minMax"/>
        </c:scaling>
        <c:delete val="1"/>
        <c:axPos val="b"/>
        <c:tickLblPos val="none"/>
        <c:crossAx val="67689856"/>
        <c:crosses val="autoZero"/>
      </c:ser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630384817282454"/>
          <c:y val="3.6856539274054155E-2"/>
          <c:w val="0.20276034726428441"/>
          <c:h val="6.1788788596547392E-2"/>
        </c:manualLayout>
      </c:layout>
      <c:spPr>
        <a:solidFill>
          <a:srgbClr val="00FFFF"/>
        </a:solidFill>
        <a:ln w="25400">
          <a:noFill/>
        </a:ln>
      </c:spPr>
      <c:txPr>
        <a:bodyPr/>
        <a:lstStyle/>
        <a:p>
          <a:pPr>
            <a:defRPr sz="1675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</c:chart>
  <c:spPr>
    <a:gradFill rotWithShape="0">
      <a:gsLst>
        <a:gs pos="0">
          <a:srgbClr val="CCFFFF"/>
        </a:gs>
        <a:gs pos="100000">
          <a:srgbClr val="00FFFF"/>
        </a:gs>
      </a:gsLst>
      <a:lin ang="5400000" scaled="1"/>
    </a:gradFill>
    <a:ln w="3175">
      <a:solidFill>
        <a:srgbClr val="000000"/>
      </a:solidFill>
      <a:prstDash val="solid"/>
    </a:ln>
  </c:spPr>
  <c:txPr>
    <a:bodyPr/>
    <a:lstStyle/>
    <a:p>
      <a:pPr>
        <a:defRPr sz="182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10"/>
      <c:hPercent val="60"/>
      <c:depthPercent val="10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solidFill>
          <a:srgbClr val="FFFFCC"/>
        </a:solidFill>
        <a:ln w="12700">
          <a:solidFill>
            <a:srgbClr val="808080"/>
          </a:solidFill>
          <a:prstDash val="solid"/>
        </a:ln>
      </c:spPr>
    </c:sideWall>
    <c:backWall>
      <c:spPr>
        <a:solidFill>
          <a:srgbClr val="FFFFCC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1569756758461648E-2"/>
          <c:y val="6.5891472868217074E-2"/>
          <c:w val="0.9181478647457465"/>
          <c:h val="0.81873754152823919"/>
        </c:manualLayout>
      </c:layout>
      <c:bar3DChart>
        <c:barDir val="col"/>
        <c:grouping val="clustered"/>
        <c:ser>
          <c:idx val="0"/>
          <c:order val="0"/>
          <c:tx>
            <c:strRef>
              <c:f>'4 Неналоговые доходы'!$B$3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00FFFF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5.7839820169971424E-3"/>
                  <c:y val="0.1304679938263534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D6C-43EA-AC28-89134F7C5DBF}"/>
                </c:ext>
              </c:extLst>
            </c:dLbl>
            <c:dLbl>
              <c:idx val="1"/>
              <c:layout>
                <c:manualLayout>
                  <c:x val="7.2070342239668418E-3"/>
                  <c:y val="0.1031253651433106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D6C-43EA-AC28-89134F7C5DBF}"/>
                </c:ext>
              </c:extLst>
            </c:dLbl>
            <c:dLbl>
              <c:idx val="2"/>
              <c:layout>
                <c:manualLayout>
                  <c:x val="4.0329619564516564E-3"/>
                  <c:y val="1.523007298506293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D6C-43EA-AC28-89134F7C5DBF}"/>
                </c:ext>
              </c:extLst>
            </c:dLbl>
            <c:dLbl>
              <c:idx val="3"/>
              <c:layout>
                <c:manualLayout>
                  <c:x val="5.627379173473529E-3"/>
                  <c:y val="0.1350464331493450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D6C-43EA-AC28-89134F7C5DBF}"/>
                </c:ext>
              </c:extLst>
            </c:dLbl>
            <c:dLbl>
              <c:idx val="4"/>
              <c:layout>
                <c:manualLayout>
                  <c:x val="-5.11440772097743E-4"/>
                  <c:y val="-1.053565978671272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D6C-43EA-AC28-89134F7C5DBF}"/>
                </c:ext>
              </c:extLst>
            </c:dLbl>
            <c:spPr>
              <a:noFill/>
              <a:ln w="25400">
                <a:noFill/>
              </a:ln>
            </c:spPr>
            <c:txPr>
              <a:bodyPr rot="-2700000"/>
              <a:lstStyle/>
              <a:p>
                <a:pPr>
                  <a:defRPr sz="105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'4 Неналоговые доходы'!$A$4:$A$9</c:f>
              <c:strCache>
                <c:ptCount val="6"/>
                <c:pt idx="0">
                  <c:v>Неналоговые доходы, всего</c:v>
                </c:pt>
                <c:pt idx="1">
                  <c:v>Доходы от использ. имущества</c:v>
                </c:pt>
                <c:pt idx="2">
                  <c:v>Платежи при польз. природ.ресурсами</c:v>
                </c:pt>
                <c:pt idx="3">
                  <c:v>Доходы от оказания платных услуг</c:v>
                </c:pt>
                <c:pt idx="4">
                  <c:v>Доходы от продажи имущества</c:v>
                </c:pt>
                <c:pt idx="5">
                  <c:v>Штрафы</c:v>
                </c:pt>
              </c:strCache>
            </c:strRef>
          </c:cat>
          <c:val>
            <c:numRef>
              <c:f>'4 Неналоговые доходы'!$B$4:$B$9</c:f>
              <c:numCache>
                <c:formatCode>#,##0.00</c:formatCode>
                <c:ptCount val="6"/>
                <c:pt idx="0">
                  <c:v>4165.58</c:v>
                </c:pt>
                <c:pt idx="1">
                  <c:v>1391.37</c:v>
                </c:pt>
                <c:pt idx="2">
                  <c:v>55.290000000000013</c:v>
                </c:pt>
                <c:pt idx="3">
                  <c:v>1879.09</c:v>
                </c:pt>
                <c:pt idx="4">
                  <c:v>399.8</c:v>
                </c:pt>
                <c:pt idx="5">
                  <c:v>440.03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5-FD6C-43EA-AC28-89134F7C5DBF}"/>
            </c:ext>
          </c:extLst>
        </c:ser>
        <c:ser>
          <c:idx val="1"/>
          <c:order val="1"/>
          <c:tx>
            <c:strRef>
              <c:f>'4 Неналоговые доходы'!$C$3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FF00FF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9.321637155237622E-3"/>
                  <c:y val="0.1242821391512109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D6C-43EA-AC28-89134F7C5DBF}"/>
                </c:ext>
              </c:extLst>
            </c:dLbl>
            <c:dLbl>
              <c:idx val="1"/>
              <c:layout>
                <c:manualLayout>
                  <c:x val="1.1276746748839333E-2"/>
                  <c:y val="0.1154724845440832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D6C-43EA-AC28-89134F7C5DBF}"/>
                </c:ext>
              </c:extLst>
            </c:dLbl>
            <c:dLbl>
              <c:idx val="2"/>
              <c:layout>
                <c:manualLayout>
                  <c:x val="1.5436890447691089E-2"/>
                  <c:y val="-6.515813430297958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D6C-43EA-AC28-89134F7C5DBF}"/>
                </c:ext>
              </c:extLst>
            </c:dLbl>
            <c:dLbl>
              <c:idx val="3"/>
              <c:layout>
                <c:manualLayout>
                  <c:x val="8.6048978390975608E-3"/>
                  <c:y val="0.11214970221745539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2700000"/>
                <a:lstStyle/>
                <a:p>
                  <a:pPr>
                    <a:defRPr sz="10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D6C-43EA-AC28-89134F7C5DBF}"/>
                </c:ext>
              </c:extLst>
            </c:dLbl>
            <c:dLbl>
              <c:idx val="4"/>
              <c:layout>
                <c:manualLayout>
                  <c:x val="2.2248880331964881E-2"/>
                  <c:y val="-1.165424089430681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FD6C-43EA-AC28-89134F7C5DBF}"/>
                </c:ext>
              </c:extLst>
            </c:dLbl>
            <c:spPr>
              <a:noFill/>
              <a:ln w="25400">
                <a:noFill/>
              </a:ln>
            </c:spPr>
            <c:txPr>
              <a:bodyPr rot="-2700000"/>
              <a:lstStyle/>
              <a:p>
                <a:pPr>
                  <a:defRPr sz="105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'4 Неналоговые доходы'!$A$4:$A$9</c:f>
              <c:strCache>
                <c:ptCount val="6"/>
                <c:pt idx="0">
                  <c:v>Неналоговые доходы, всего</c:v>
                </c:pt>
                <c:pt idx="1">
                  <c:v>Доходы от использ. имущества</c:v>
                </c:pt>
                <c:pt idx="2">
                  <c:v>Платежи при польз. природ.ресурсами</c:v>
                </c:pt>
                <c:pt idx="3">
                  <c:v>Доходы от оказания платных услуг</c:v>
                </c:pt>
                <c:pt idx="4">
                  <c:v>Доходы от продажи имущества</c:v>
                </c:pt>
                <c:pt idx="5">
                  <c:v>Штрафы</c:v>
                </c:pt>
              </c:strCache>
            </c:strRef>
          </c:cat>
          <c:val>
            <c:numRef>
              <c:f>'4 Неналоговые доходы'!$C$4:$C$9</c:f>
              <c:numCache>
                <c:formatCode>#,##0.00</c:formatCode>
                <c:ptCount val="6"/>
                <c:pt idx="0">
                  <c:v>3591.4900000000002</c:v>
                </c:pt>
                <c:pt idx="1">
                  <c:v>1421.32</c:v>
                </c:pt>
                <c:pt idx="2">
                  <c:v>40.65</c:v>
                </c:pt>
                <c:pt idx="3">
                  <c:v>1525</c:v>
                </c:pt>
                <c:pt idx="4">
                  <c:v>240</c:v>
                </c:pt>
                <c:pt idx="5">
                  <c:v>364.52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B-FD6C-43EA-AC28-89134F7C5DBF}"/>
            </c:ext>
          </c:extLst>
        </c:ser>
        <c:dLbls/>
        <c:gapWidth val="60"/>
        <c:shape val="box"/>
        <c:axId val="67816064"/>
        <c:axId val="67752320"/>
        <c:axId val="0"/>
      </c:bar3DChart>
      <c:catAx>
        <c:axId val="67816064"/>
        <c:scaling>
          <c:orientation val="minMax"/>
        </c:scaling>
        <c:delete val="1"/>
        <c:axPos val="b"/>
        <c:numFmt formatCode="General" sourceLinked="1"/>
        <c:tickLblPos val="none"/>
        <c:crossAx val="67752320"/>
        <c:crosses val="autoZero"/>
        <c:auto val="1"/>
        <c:lblAlgn val="ctr"/>
        <c:lblOffset val="100"/>
        <c:tickLblSkip val="1"/>
        <c:tickMarkSkip val="1"/>
      </c:catAx>
      <c:valAx>
        <c:axId val="67752320"/>
        <c:scaling>
          <c:orientation val="minMax"/>
          <c:max val="4300"/>
          <c:min val="0"/>
        </c:scaling>
        <c:axPos val="l"/>
        <c:majorGridlines>
          <c:spPr>
            <a:ln w="3175">
              <a:solidFill>
                <a:srgbClr val="000000"/>
              </a:solidFill>
              <a:prstDash val="sysDash"/>
            </a:ln>
          </c:spPr>
        </c:majorGridlines>
        <c:numFmt formatCode="#,##0.00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6781606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969704008237918"/>
          <c:y val="0.15282392026578068"/>
          <c:w val="0.22884031826405182"/>
          <c:h val="5.3156146179401967E-2"/>
        </c:manualLayout>
      </c:layout>
      <c:spPr>
        <a:solidFill>
          <a:srgbClr val="FFFFCC"/>
        </a:solidFill>
        <a:ln w="25400">
          <a:noFill/>
        </a:ln>
      </c:spPr>
      <c:txPr>
        <a:bodyPr/>
        <a:lstStyle/>
        <a:p>
          <a:pPr>
            <a:defRPr sz="147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</c:chart>
  <c:spPr>
    <a:solidFill>
      <a:srgbClr val="FFFF99"/>
    </a:solidFill>
    <a:ln w="3175">
      <a:solidFill>
        <a:srgbClr val="000000"/>
      </a:solidFill>
      <a:prstDash val="solid"/>
    </a:ln>
  </c:spPr>
  <c:txPr>
    <a:bodyPr/>
    <a:lstStyle/>
    <a:p>
      <a:pPr>
        <a:defRPr sz="175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325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Безвозмездные поступления (тыс. руб.)</a:t>
            </a:r>
          </a:p>
        </c:rich>
      </c:tx>
      <c:layout>
        <c:manualLayout>
          <c:xMode val="edge"/>
          <c:yMode val="edge"/>
          <c:x val="0.29194666752721543"/>
          <c:y val="2.7923211169284496E-2"/>
        </c:manualLayout>
      </c:layout>
      <c:spPr>
        <a:noFill/>
        <a:ln w="25400">
          <a:noFill/>
        </a:ln>
      </c:spPr>
    </c:title>
    <c:view3D>
      <c:rotX val="10"/>
      <c:hPercent val="58"/>
      <c:depthPercent val="10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gradFill rotWithShape="0">
          <a:gsLst>
            <a:gs pos="0">
              <a:srgbClr val="00FFFF"/>
            </a:gs>
            <a:gs pos="100000">
              <a:srgbClr val="CCFFFF"/>
            </a:gs>
          </a:gsLst>
          <a:path path="rect">
            <a:fillToRect r="100000" b="100000"/>
          </a:path>
        </a:gradFill>
        <a:ln w="12700">
          <a:solidFill>
            <a:srgbClr val="808080"/>
          </a:solidFill>
          <a:prstDash val="solid"/>
        </a:ln>
      </c:spPr>
    </c:sideWall>
    <c:backWall>
      <c:spPr>
        <a:gradFill rotWithShape="0">
          <a:gsLst>
            <a:gs pos="0">
              <a:srgbClr val="00FFFF"/>
            </a:gs>
            <a:gs pos="100000">
              <a:srgbClr val="CCFFFF"/>
            </a:gs>
          </a:gsLst>
          <a:path path="rect">
            <a:fillToRect r="100000" b="100000"/>
          </a:path>
        </a:gra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6.8232736726545909E-2"/>
          <c:y val="9.2495794638611614E-2"/>
          <c:w val="0.92617550835376961"/>
          <c:h val="0.85902797594458735"/>
        </c:manualLayout>
      </c:layout>
      <c:bar3DChart>
        <c:barDir val="col"/>
        <c:grouping val="clustered"/>
        <c:ser>
          <c:idx val="0"/>
          <c:order val="0"/>
          <c:tx>
            <c:strRef>
              <c:f>'5 Безвозмездные поступления'!$B$4</c:f>
              <c:strCache>
                <c:ptCount val="1"/>
                <c:pt idx="0">
                  <c:v>2020</c:v>
                </c:pt>
              </c:strCache>
            </c:strRef>
          </c:tx>
          <c:spPr>
            <a:gradFill rotWithShape="0">
              <a:gsLst>
                <a:gs pos="0">
                  <a:srgbClr val="00FF00"/>
                </a:gs>
                <a:gs pos="100000">
                  <a:srgbClr val="CCFFCC"/>
                </a:gs>
              </a:gsLst>
              <a:lin ang="0" scaled="1"/>
            </a:gra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1.3734142336121469E-3"/>
                  <c:y val="0.2088689734741567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2940000" vert="horz"/>
                <a:lstStyle/>
                <a:p>
                  <a:pPr algn="ctr"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DA1-48CB-AB1B-DA7EC3B4E62E}"/>
                </c:ext>
              </c:extLst>
            </c:dLbl>
            <c:dLbl>
              <c:idx val="1"/>
              <c:layout>
                <c:manualLayout>
                  <c:x val="9.8136955171102295E-4"/>
                  <c:y val="0.12174332025792096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2940000" vert="horz"/>
                <a:lstStyle/>
                <a:p>
                  <a:pPr algn="ctr"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DA1-48CB-AB1B-DA7EC3B4E62E}"/>
                </c:ext>
              </c:extLst>
            </c:dLbl>
            <c:dLbl>
              <c:idx val="2"/>
              <c:layout>
                <c:manualLayout>
                  <c:x val="2.5428122714168952E-3"/>
                  <c:y val="0.11589378552811805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2940000" vert="horz"/>
                <a:lstStyle/>
                <a:p>
                  <a:pPr algn="ctr"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DA1-48CB-AB1B-DA7EC3B4E62E}"/>
                </c:ext>
              </c:extLst>
            </c:dLbl>
            <c:dLbl>
              <c:idx val="3"/>
              <c:layout>
                <c:manualLayout>
                  <c:x val="2.5290757712663113E-2"/>
                  <c:y val="-1.047157063482250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DA1-48CB-AB1B-DA7EC3B4E62E}"/>
                </c:ext>
              </c:extLst>
            </c:dLbl>
            <c:dLbl>
              <c:idx val="4"/>
              <c:layout>
                <c:manualLayout>
                  <c:x val="1.8901115774771729E-2"/>
                  <c:y val="-3.2785664431031702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DA1-48CB-AB1B-DA7EC3B4E62E}"/>
                </c:ext>
              </c:extLst>
            </c:dLbl>
            <c:spPr>
              <a:noFill/>
              <a:ln w="25400">
                <a:noFill/>
              </a:ln>
            </c:spPr>
            <c:txPr>
              <a:bodyPr rot="-2940000" vert="horz"/>
              <a:lstStyle/>
              <a:p>
                <a:pPr algn="ctr">
                  <a:defRPr sz="10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'5 Безвозмездные поступления'!$A$5:$A$8</c:f>
              <c:strCache>
                <c:ptCount val="4"/>
                <c:pt idx="0">
                  <c:v>Всего</c:v>
                </c:pt>
                <c:pt idx="1">
                  <c:v>Дотация на выравнивание бюджетной обеспеченности</c:v>
                </c:pt>
                <c:pt idx="2">
                  <c:v>Субвенции</c:v>
                </c:pt>
                <c:pt idx="3">
                  <c:v>Иные межбюдж. трансферты </c:v>
                </c:pt>
              </c:strCache>
            </c:strRef>
          </c:cat>
          <c:val>
            <c:numRef>
              <c:f>'5 Безвозмездные поступления'!$B$5:$B$8</c:f>
              <c:numCache>
                <c:formatCode>#,##0.00</c:formatCode>
                <c:ptCount val="4"/>
                <c:pt idx="0">
                  <c:v>285544.26</c:v>
                </c:pt>
                <c:pt idx="1">
                  <c:v>86280.370000000024</c:v>
                </c:pt>
                <c:pt idx="2">
                  <c:v>192776.55</c:v>
                </c:pt>
                <c:pt idx="3">
                  <c:v>6487.34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6DA1-48CB-AB1B-DA7EC3B4E62E}"/>
            </c:ext>
          </c:extLst>
        </c:ser>
        <c:ser>
          <c:idx val="1"/>
          <c:order val="1"/>
          <c:tx>
            <c:strRef>
              <c:f>'5 Безвозмездные поступления'!$C$4</c:f>
              <c:strCache>
                <c:ptCount val="1"/>
                <c:pt idx="0">
                  <c:v>2021</c:v>
                </c:pt>
              </c:strCache>
            </c:strRef>
          </c:tx>
          <c:spPr>
            <a:gradFill rotWithShape="0">
              <a:gsLst>
                <a:gs pos="0">
                  <a:srgbClr val="FF0000"/>
                </a:gs>
                <a:gs pos="100000">
                  <a:srgbClr val="FFFF99"/>
                </a:gs>
              </a:gsLst>
              <a:lin ang="0" scaled="1"/>
            </a:gra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6.9328572947201092E-3"/>
                  <c:y val="0.2209309015939487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DA1-48CB-AB1B-DA7EC3B4E62E}"/>
                </c:ext>
              </c:extLst>
            </c:dLbl>
            <c:dLbl>
              <c:idx val="1"/>
              <c:layout>
                <c:manualLayout>
                  <c:x val="1.8759378139382474E-3"/>
                  <c:y val="0.139478699124676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DA1-48CB-AB1B-DA7EC3B4E62E}"/>
                </c:ext>
              </c:extLst>
            </c:dLbl>
            <c:dLbl>
              <c:idx val="2"/>
              <c:layout>
                <c:manualLayout>
                  <c:x val="1.0356697216126673E-3"/>
                  <c:y val="0.13050821526890288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2700000"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DA1-48CB-AB1B-DA7EC3B4E62E}"/>
                </c:ext>
              </c:extLst>
            </c:dLbl>
            <c:dLbl>
              <c:idx val="3"/>
              <c:layout>
                <c:manualLayout>
                  <c:x val="2.4150638957015608E-2"/>
                  <c:y val="-2.123043520083541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DA1-48CB-AB1B-DA7EC3B4E62E}"/>
                </c:ext>
              </c:extLst>
            </c:dLbl>
            <c:dLbl>
              <c:idx val="4"/>
              <c:layout>
                <c:manualLayout>
                  <c:x val="3.1939885374107552E-2"/>
                  <c:y val="-2.2561238058310923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6DA1-48CB-AB1B-DA7EC3B4E62E}"/>
                </c:ext>
              </c:extLst>
            </c:dLbl>
            <c:spPr>
              <a:noFill/>
              <a:ln w="25400">
                <a:noFill/>
              </a:ln>
            </c:spPr>
            <c:txPr>
              <a:bodyPr rot="-2700000" vert="horz"/>
              <a:lstStyle/>
              <a:p>
                <a:pPr algn="ctr">
                  <a:defRPr sz="9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'5 Безвозмездные поступления'!$A$5:$A$8</c:f>
              <c:strCache>
                <c:ptCount val="4"/>
                <c:pt idx="0">
                  <c:v>Всего</c:v>
                </c:pt>
                <c:pt idx="1">
                  <c:v>Дотация на выравнивание бюджетной обеспеченности</c:v>
                </c:pt>
                <c:pt idx="2">
                  <c:v>Субвенции</c:v>
                </c:pt>
                <c:pt idx="3">
                  <c:v>Иные межбюдж. трансферты </c:v>
                </c:pt>
              </c:strCache>
            </c:strRef>
          </c:cat>
          <c:val>
            <c:numRef>
              <c:f>'5 Безвозмездные поступления'!$C$5:$C$8</c:f>
              <c:numCache>
                <c:formatCode>#,##0.00</c:formatCode>
                <c:ptCount val="4"/>
                <c:pt idx="0">
                  <c:v>294553.34000000003</c:v>
                </c:pt>
                <c:pt idx="1">
                  <c:v>91780.78</c:v>
                </c:pt>
                <c:pt idx="2">
                  <c:v>197699.47999999998</c:v>
                </c:pt>
                <c:pt idx="3">
                  <c:v>5073.08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6DA1-48CB-AB1B-DA7EC3B4E62E}"/>
            </c:ext>
          </c:extLst>
        </c:ser>
        <c:dLbls/>
        <c:gapWidth val="80"/>
        <c:shape val="box"/>
        <c:axId val="67953024"/>
        <c:axId val="67954560"/>
        <c:axId val="0"/>
      </c:bar3DChart>
      <c:catAx>
        <c:axId val="67953024"/>
        <c:scaling>
          <c:orientation val="minMax"/>
        </c:scaling>
        <c:delete val="1"/>
        <c:axPos val="b"/>
        <c:numFmt formatCode="General" sourceLinked="1"/>
        <c:tickLblPos val="none"/>
        <c:crossAx val="67954560"/>
        <c:crosses val="autoZero"/>
        <c:auto val="1"/>
        <c:lblAlgn val="ctr"/>
        <c:lblOffset val="40"/>
        <c:tickLblSkip val="1"/>
        <c:tickMarkSkip val="1"/>
      </c:catAx>
      <c:valAx>
        <c:axId val="67954560"/>
        <c:scaling>
          <c:orientation val="minMax"/>
          <c:max val="300000"/>
          <c:min val="0"/>
        </c:scaling>
        <c:axPos val="l"/>
        <c:majorGridlines>
          <c:spPr>
            <a:ln w="3175">
              <a:solidFill>
                <a:srgbClr val="000000"/>
              </a:solidFill>
              <a:prstDash val="sysDash"/>
            </a:ln>
          </c:spPr>
        </c:majorGridlines>
        <c:numFmt formatCode="#,##0" sourceLinked="0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6795302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1034722222222224"/>
          <c:y val="0.10147391389237582"/>
          <c:w val="0.19686825007529829"/>
          <c:h val="5.5846605561739343E-2"/>
        </c:manualLayout>
      </c:layout>
      <c:spPr>
        <a:solidFill>
          <a:srgbClr val="CCFFFF"/>
        </a:solidFill>
        <a:ln w="25400">
          <a:noFill/>
        </a:ln>
      </c:spPr>
      <c:txPr>
        <a:bodyPr/>
        <a:lstStyle/>
        <a:p>
          <a:pPr>
            <a:defRPr sz="1285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</c:chart>
  <c:spPr>
    <a:solidFill>
      <a:srgbClr val="00FFFF"/>
    </a:solidFill>
    <a:ln w="3175">
      <a:solidFill>
        <a:srgbClr val="000000"/>
      </a:solidFill>
      <a:prstDash val="solid"/>
    </a:ln>
  </c:spPr>
  <c:txPr>
    <a:bodyPr/>
    <a:lstStyle/>
    <a:p>
      <a:pPr>
        <a:defRPr sz="152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 sz="1375" b="1" i="0" u="none" strike="noStrike" baseline="0">
                <a:solidFill>
                  <a:srgbClr val="000000"/>
                </a:solidFill>
                <a:latin typeface="Arial Cyr"/>
                <a:cs typeface="Arial Cyr"/>
              </a:rPr>
              <a:t> </a:t>
            </a:r>
            <a:r>
              <a:rPr lang="ru-RU" sz="1700" b="1" i="0" u="none" strike="noStrike" baseline="0">
                <a:solidFill>
                  <a:srgbClr val="000000"/>
                </a:solidFill>
                <a:latin typeface="Arial Cyr"/>
                <a:cs typeface="Arial Cyr"/>
              </a:rPr>
              <a:t>2020 год</a:t>
            </a:r>
          </a:p>
        </c:rich>
      </c:tx>
      <c:layout>
        <c:manualLayout>
          <c:xMode val="edge"/>
          <c:yMode val="edge"/>
          <c:x val="0.51625311230241444"/>
          <c:y val="6.1982024318209452E-3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6797982836415163"/>
          <c:y val="0.41544082157515583"/>
          <c:w val="0.66668624848860281"/>
          <c:h val="0.49777748419031531"/>
        </c:manualLayout>
      </c:layout>
      <c:pieChart>
        <c:varyColors val="1"/>
        <c:ser>
          <c:idx val="0"/>
          <c:order val="0"/>
          <c:tx>
            <c:strRef>
              <c:f>'6 Структура доходов'!$B$4</c:f>
              <c:strCache>
                <c:ptCount val="1"/>
                <c:pt idx="0">
                  <c:v>план 2020 г.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Pt>
            <c:idx val="1"/>
            <c:spPr>
              <a:solidFill>
                <a:srgbClr val="FF0066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909-41DE-AF23-B2A3DEE2A40A}"/>
              </c:ext>
            </c:extLst>
          </c:dPt>
          <c:dPt>
            <c:idx val="2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909-41DE-AF23-B2A3DEE2A40A}"/>
              </c:ext>
            </c:extLst>
          </c:dPt>
          <c:dPt>
            <c:idx val="3"/>
            <c:spPr>
              <a:solidFill>
                <a:srgbClr val="00FF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909-41DE-AF23-B2A3DEE2A40A}"/>
              </c:ext>
            </c:extLst>
          </c:dPt>
          <c:dPt>
            <c:idx val="4"/>
            <c:spPr>
              <a:solidFill>
                <a:srgbClr val="660066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909-41DE-AF23-B2A3DEE2A40A}"/>
              </c:ext>
            </c:extLst>
          </c:dPt>
          <c:dPt>
            <c:idx val="5"/>
            <c:spPr>
              <a:solidFill>
                <a:srgbClr val="FF808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2909-41DE-AF23-B2A3DEE2A40A}"/>
              </c:ext>
            </c:extLst>
          </c:dPt>
          <c:dPt>
            <c:idx val="6"/>
            <c:spPr>
              <a:solidFill>
                <a:srgbClr val="0099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2909-41DE-AF23-B2A3DEE2A40A}"/>
              </c:ext>
            </c:extLst>
          </c:dPt>
          <c:dPt>
            <c:idx val="7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2909-41DE-AF23-B2A3DEE2A40A}"/>
              </c:ext>
            </c:extLst>
          </c:dPt>
          <c:dPt>
            <c:idx val="8"/>
            <c:spPr>
              <a:solidFill>
                <a:srgbClr val="00008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2909-41DE-AF23-B2A3DEE2A40A}"/>
              </c:ext>
            </c:extLst>
          </c:dPt>
          <c:dPt>
            <c:idx val="9"/>
            <c:spPr>
              <a:solidFill>
                <a:srgbClr val="FFFFCC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2909-41DE-AF23-B2A3DEE2A40A}"/>
              </c:ext>
            </c:extLst>
          </c:dPt>
          <c:dPt>
            <c:idx val="10"/>
            <c:spPr>
              <a:solidFill>
                <a:schemeClr val="accent6">
                  <a:lumMod val="75000"/>
                </a:schemeClr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2909-41DE-AF23-B2A3DEE2A40A}"/>
              </c:ext>
            </c:extLst>
          </c:dPt>
          <c:dPt>
            <c:idx val="11"/>
            <c:spPr>
              <a:solidFill>
                <a:srgbClr val="FFCC66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2909-41DE-AF23-B2A3DEE2A40A}"/>
              </c:ext>
            </c:extLst>
          </c:dPt>
          <c:dLbls>
            <c:dLbl>
              <c:idx val="0"/>
              <c:layout>
                <c:manualLayout>
                  <c:x val="-0.12391550797632303"/>
                  <c:y val="-0.1185842625376527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2909-41DE-AF23-B2A3DEE2A40A}"/>
                </c:ext>
              </c:extLst>
            </c:dLbl>
            <c:dLbl>
              <c:idx val="1"/>
              <c:layout>
                <c:manualLayout>
                  <c:x val="-4.8904326959924832E-2"/>
                  <c:y val="-3.050762291921804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909-41DE-AF23-B2A3DEE2A40A}"/>
                </c:ext>
              </c:extLst>
            </c:dLbl>
            <c:dLbl>
              <c:idx val="2"/>
              <c:layout>
                <c:manualLayout>
                  <c:x val="-8.4429605644757627E-2"/>
                  <c:y val="-7.5622179321449684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909-41DE-AF23-B2A3DEE2A40A}"/>
                </c:ext>
              </c:extLst>
            </c:dLbl>
            <c:dLbl>
              <c:idx val="3"/>
              <c:layout>
                <c:manualLayout>
                  <c:x val="-6.1989338016481224E-2"/>
                  <c:y val="-0.12328225637274923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909-41DE-AF23-B2A3DEE2A40A}"/>
                </c:ext>
              </c:extLst>
            </c:dLbl>
            <c:dLbl>
              <c:idx val="4"/>
              <c:layout>
                <c:manualLayout>
                  <c:x val="-9.477791792316519E-3"/>
                  <c:y val="-0.1645903141583889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909-41DE-AF23-B2A3DEE2A40A}"/>
                </c:ext>
              </c:extLst>
            </c:dLbl>
            <c:dLbl>
              <c:idx val="5"/>
              <c:layout>
                <c:manualLayout>
                  <c:x val="4.5842365771891457E-2"/>
                  <c:y val="-0.22044488762643474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909-41DE-AF23-B2A3DEE2A40A}"/>
                </c:ext>
              </c:extLst>
            </c:dLbl>
            <c:dLbl>
              <c:idx val="6"/>
              <c:layout>
                <c:manualLayout>
                  <c:x val="6.5345809532010093E-3"/>
                  <c:y val="-0.28064387303261257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909-41DE-AF23-B2A3DEE2A40A}"/>
                </c:ext>
              </c:extLst>
            </c:dLbl>
            <c:dLbl>
              <c:idx val="7"/>
              <c:layout>
                <c:manualLayout>
                  <c:x val="-3.8858094752370037E-2"/>
                  <c:y val="-0.20410515036059329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909-41DE-AF23-B2A3DEE2A40A}"/>
                </c:ext>
              </c:extLst>
            </c:dLbl>
            <c:dLbl>
              <c:idx val="8"/>
              <c:layout>
                <c:manualLayout>
                  <c:x val="7.1571923443400553E-3"/>
                  <c:y val="-0.14583723125595321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2909-41DE-AF23-B2A3DEE2A40A}"/>
                </c:ext>
              </c:extLst>
            </c:dLbl>
            <c:dLbl>
              <c:idx val="11"/>
              <c:layout>
                <c:manualLayout>
                  <c:x val="6.6396347977317333E-2"/>
                  <c:y val="2.399171372522344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2909-41DE-AF23-B2A3DEE2A40A}"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'6 Структура доходов'!$A$5:$A$16</c:f>
              <c:strCache>
                <c:ptCount val="12"/>
                <c:pt idx="0">
                  <c:v>НДФЛ</c:v>
                </c:pt>
                <c:pt idx="1">
                  <c:v>ЕНВД</c:v>
                </c:pt>
                <c:pt idx="2">
                  <c:v>Единый сельхозналог</c:v>
                </c:pt>
                <c:pt idx="3">
                  <c:v>УСНО</c:v>
                </c:pt>
                <c:pt idx="4">
                  <c:v>Патентная система налогообложения</c:v>
                </c:pt>
                <c:pt idx="5">
                  <c:v>Госпошлина</c:v>
                </c:pt>
                <c:pt idx="6">
                  <c:v>Акцизы</c:v>
                </c:pt>
                <c:pt idx="7">
                  <c:v>Доходы от исп. имущества </c:v>
                </c:pt>
                <c:pt idx="8">
                  <c:v>Штрафы</c:v>
                </c:pt>
                <c:pt idx="9">
                  <c:v>Доходы от продажи имущества</c:v>
                </c:pt>
                <c:pt idx="10">
                  <c:v>Доходы от оказания платных услуг</c:v>
                </c:pt>
                <c:pt idx="11">
                  <c:v>Платежи при польз. природ. ресурсами  </c:v>
                </c:pt>
              </c:strCache>
            </c:strRef>
          </c:cat>
          <c:val>
            <c:numRef>
              <c:f>'6 Структура доходов'!$B$5:$B$16</c:f>
              <c:numCache>
                <c:formatCode>0.0%</c:formatCode>
                <c:ptCount val="12"/>
                <c:pt idx="0">
                  <c:v>0.79759999999999998</c:v>
                </c:pt>
                <c:pt idx="1">
                  <c:v>5.2299999999999999E-2</c:v>
                </c:pt>
                <c:pt idx="2">
                  <c:v>1.8300000000000018E-2</c:v>
                </c:pt>
                <c:pt idx="3">
                  <c:v>7.5000000000000075E-3</c:v>
                </c:pt>
                <c:pt idx="4">
                  <c:v>1.9000000000000022E-3</c:v>
                </c:pt>
                <c:pt idx="5">
                  <c:v>1.4700000000000001E-2</c:v>
                </c:pt>
                <c:pt idx="6">
                  <c:v>5.8500000000000003E-2</c:v>
                </c:pt>
                <c:pt idx="7">
                  <c:v>1.6400000000000001E-2</c:v>
                </c:pt>
                <c:pt idx="8">
                  <c:v>5.1999999999999998E-3</c:v>
                </c:pt>
                <c:pt idx="9">
                  <c:v>4.7000000000000045E-3</c:v>
                </c:pt>
                <c:pt idx="10">
                  <c:v>2.2200000000000022E-2</c:v>
                </c:pt>
                <c:pt idx="11">
                  <c:v>7.0000000000000064E-4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7-2909-41DE-AF23-B2A3DEE2A40A}"/>
            </c:ext>
          </c:extLst>
        </c:ser>
        <c:dLbls/>
        <c:firstSliceAng val="30"/>
      </c:pieChart>
      <c:spPr>
        <a:noFill/>
        <a:ln w="25400">
          <a:noFill/>
        </a:ln>
      </c:spPr>
    </c:plotArea>
    <c:legend>
      <c:legendPos val="l"/>
      <c:layout>
        <c:manualLayout>
          <c:xMode val="edge"/>
          <c:yMode val="edge"/>
          <c:x val="7.5986906131115771E-3"/>
          <c:y val="0"/>
          <c:w val="0.26969015525601675"/>
          <c:h val="1"/>
        </c:manualLayout>
      </c:layout>
      <c:spPr>
        <a:solidFill>
          <a:srgbClr val="FFFFFF"/>
        </a:solidFill>
        <a:ln w="25400">
          <a:noFill/>
        </a:ln>
      </c:spPr>
      <c:txPr>
        <a:bodyPr/>
        <a:lstStyle/>
        <a:p>
          <a:pPr>
            <a:defRPr sz="825" b="1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zero"/>
  </c:chart>
  <c:spPr>
    <a:solidFill>
      <a:srgbClr val="FFFFFF"/>
    </a:solidFill>
    <a:ln w="9525">
      <a:noFill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85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 sz="1400" b="1" i="0" u="none" strike="noStrike" baseline="0">
                <a:solidFill>
                  <a:srgbClr val="000000"/>
                </a:solidFill>
                <a:latin typeface="Arial Cyr"/>
                <a:cs typeface="Arial Cyr"/>
              </a:rPr>
              <a:t> </a:t>
            </a:r>
            <a:r>
              <a:rPr lang="ru-RU" sz="1725" b="1" i="0" u="none" strike="noStrike" baseline="0">
                <a:solidFill>
                  <a:srgbClr val="000000"/>
                </a:solidFill>
                <a:latin typeface="Arial Cyr"/>
                <a:cs typeface="Arial Cyr"/>
              </a:rPr>
              <a:t>2021 год</a:t>
            </a:r>
            <a:r>
              <a:rPr lang="ru-RU" sz="1400" b="1" i="0" u="none" strike="noStrike" baseline="0">
                <a:solidFill>
                  <a:srgbClr val="000000"/>
                </a:solidFill>
                <a:latin typeface="Arial Cyr"/>
                <a:cs typeface="Arial Cyr"/>
              </a:rPr>
              <a:t> </a:t>
            </a:r>
          </a:p>
        </c:rich>
      </c:tx>
      <c:layout>
        <c:manualLayout>
          <c:xMode val="edge"/>
          <c:yMode val="edge"/>
          <c:x val="0.42985897949197088"/>
          <c:y val="5.8139810146059703E-3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4599118506413145"/>
          <c:y val="0.4049679593050145"/>
          <c:w val="0.72855830968622959"/>
          <c:h val="0.49961690958842964"/>
        </c:manualLayout>
      </c:layout>
      <c:pieChart>
        <c:varyColors val="1"/>
        <c:ser>
          <c:idx val="0"/>
          <c:order val="0"/>
          <c:tx>
            <c:strRef>
              <c:f>'6 Структура доходов'!$E$4</c:f>
              <c:strCache>
                <c:ptCount val="1"/>
                <c:pt idx="0">
                  <c:v>план 2021 г.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Pt>
            <c:idx val="1"/>
            <c:spPr>
              <a:solidFill>
                <a:srgbClr val="FF0066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946-45F3-BF93-E75F92541E7C}"/>
              </c:ext>
            </c:extLst>
          </c:dPt>
          <c:dPt>
            <c:idx val="2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946-45F3-BF93-E75F92541E7C}"/>
              </c:ext>
            </c:extLst>
          </c:dPt>
          <c:dPt>
            <c:idx val="3"/>
            <c:spPr>
              <a:solidFill>
                <a:srgbClr val="00FF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946-45F3-BF93-E75F92541E7C}"/>
              </c:ext>
            </c:extLst>
          </c:dPt>
          <c:dPt>
            <c:idx val="4"/>
            <c:spPr>
              <a:solidFill>
                <a:srgbClr val="660066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946-45F3-BF93-E75F92541E7C}"/>
              </c:ext>
            </c:extLst>
          </c:dPt>
          <c:dPt>
            <c:idx val="5"/>
            <c:spPr>
              <a:solidFill>
                <a:srgbClr val="FF808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6946-45F3-BF93-E75F92541E7C}"/>
              </c:ext>
            </c:extLst>
          </c:dPt>
          <c:dPt>
            <c:idx val="6"/>
            <c:spPr>
              <a:solidFill>
                <a:srgbClr val="0099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6946-45F3-BF93-E75F92541E7C}"/>
              </c:ext>
            </c:extLst>
          </c:dPt>
          <c:dPt>
            <c:idx val="7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6946-45F3-BF93-E75F92541E7C}"/>
              </c:ext>
            </c:extLst>
          </c:dPt>
          <c:dPt>
            <c:idx val="8"/>
            <c:spPr>
              <a:solidFill>
                <a:srgbClr val="00008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6946-45F3-BF93-E75F92541E7C}"/>
              </c:ext>
            </c:extLst>
          </c:dPt>
          <c:dPt>
            <c:idx val="9"/>
            <c:spPr>
              <a:solidFill>
                <a:srgbClr val="FFFFCC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6946-45F3-BF93-E75F92541E7C}"/>
              </c:ext>
            </c:extLst>
          </c:dPt>
          <c:dPt>
            <c:idx val="10"/>
            <c:spPr>
              <a:solidFill>
                <a:schemeClr val="accent6">
                  <a:lumMod val="75000"/>
                </a:schemeClr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6946-45F3-BF93-E75F92541E7C}"/>
              </c:ext>
            </c:extLst>
          </c:dPt>
          <c:dPt>
            <c:idx val="11"/>
            <c:spPr>
              <a:solidFill>
                <a:srgbClr val="FFCC66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6946-45F3-BF93-E75F92541E7C}"/>
              </c:ext>
            </c:extLst>
          </c:dPt>
          <c:dLbls>
            <c:dLbl>
              <c:idx val="0"/>
              <c:layout>
                <c:manualLayout>
                  <c:x val="-0.12339982502187227"/>
                  <c:y val="-0.13679422354219764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84,2%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(+ 4,5%)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6946-45F3-BF93-E75F92541E7C}"/>
                </c:ext>
              </c:extLst>
            </c:dLbl>
            <c:dLbl>
              <c:idx val="1"/>
              <c:layout>
                <c:manualLayout>
                  <c:x val="-0.15763829521309841"/>
                  <c:y val="8.7274938264435623E-3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1,1%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(- 4,2%)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946-45F3-BF93-E75F92541E7C}"/>
                </c:ext>
              </c:extLst>
            </c:dLbl>
            <c:dLbl>
              <c:idx val="2"/>
              <c:layout>
                <c:manualLayout>
                  <c:x val="-0.17778827646544207"/>
                  <c:y val="-6.9320812005873519E-2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2,0%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(+ 0,2%)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946-45F3-BF93-E75F92541E7C}"/>
                </c:ext>
              </c:extLst>
            </c:dLbl>
            <c:dLbl>
              <c:idx val="3"/>
              <c:layout>
                <c:manualLayout>
                  <c:x val="-0.19466916635420572"/>
                  <c:y val="-0.15066484985744849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0,8%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( 0,0%)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946-45F3-BF93-E75F92541E7C}"/>
                </c:ext>
              </c:extLst>
            </c:dLbl>
            <c:dLbl>
              <c:idx val="4"/>
              <c:layout>
                <c:manualLayout>
                  <c:x val="-0.18439170103737057"/>
                  <c:y val="-0.21906360353185522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0,2%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( 0,0%)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946-45F3-BF93-E75F92541E7C}"/>
                </c:ext>
              </c:extLst>
            </c:dLbl>
            <c:dLbl>
              <c:idx val="5"/>
              <c:layout>
                <c:manualLayout>
                  <c:x val="-5.6257967754030826E-3"/>
                  <c:y val="-0.19033738174839568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1,6%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+0,1%)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946-45F3-BF93-E75F92541E7C}"/>
                </c:ext>
              </c:extLst>
            </c:dLbl>
            <c:dLbl>
              <c:idx val="6"/>
              <c:layout>
                <c:manualLayout>
                  <c:x val="-2.7048801103251949E-2"/>
                  <c:y val="-0.24976130167522853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6,3%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+ 0,4%)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6946-45F3-BF93-E75F92541E7C}"/>
                </c:ext>
              </c:extLst>
            </c:dLbl>
            <c:dLbl>
              <c:idx val="7"/>
              <c:layout>
                <c:manualLayout>
                  <c:x val="-2.8991503180746475E-2"/>
                  <c:y val="-0.21674084069155444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1,5%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- 0,1%)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6946-45F3-BF93-E75F92541E7C}"/>
                </c:ext>
              </c:extLst>
            </c:dLbl>
            <c:dLbl>
              <c:idx val="8"/>
              <c:layout>
                <c:manualLayout>
                  <c:x val="0.11391451068616421"/>
                  <c:y val="-0.20584023278386637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0,4%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- 0,1%)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6946-45F3-BF93-E75F92541E7C}"/>
                </c:ext>
              </c:extLst>
            </c:dLbl>
            <c:dLbl>
              <c:idx val="9"/>
              <c:layout>
                <c:manualLayout>
                  <c:x val="0.13924034495688059"/>
                  <c:y val="-0.12954496118886244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0,3%</a:t>
                    </a:r>
                  </a:p>
                  <a:p>
                    <a:r>
                      <a:rPr lang="en-US"/>
                      <a:t>(- 0,2%)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6946-45F3-BF93-E75F92541E7C}"/>
                </c:ext>
              </c:extLst>
            </c:dLbl>
            <c:dLbl>
              <c:idx val="10"/>
              <c:layout>
                <c:manualLayout>
                  <c:x val="0.15080214973128381"/>
                  <c:y val="-3.826965513808579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1,6%</a:t>
                    </a:r>
                  </a:p>
                  <a:p>
                    <a:r>
                      <a:rPr lang="en-US"/>
                      <a:t>(- 0,6%)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6946-45F3-BF93-E75F92541E7C}"/>
                </c:ext>
              </c:extLst>
            </c:dLbl>
            <c:dLbl>
              <c:idx val="11"/>
              <c:layout>
                <c:manualLayout>
                  <c:x val="0.13979252593425817"/>
                  <c:y val="3.6495708237584454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0,1%</a:t>
                    </a:r>
                  </a:p>
                  <a:p>
                    <a:r>
                      <a:rPr lang="en-US" dirty="0"/>
                      <a:t>( 0,0%)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6946-45F3-BF93-E75F92541E7C}"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showLeaderLines val="1"/>
            <c:leaderLines>
              <c:spPr>
                <a:ln w="12700">
                  <a:solidFill>
                    <a:srgbClr val="000000"/>
                  </a:solidFill>
                  <a:prstDash val="solid"/>
                </a:ln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'6 Структура доходов'!$D$5:$D$16</c:f>
              <c:strCache>
                <c:ptCount val="12"/>
                <c:pt idx="0">
                  <c:v>НДФЛ</c:v>
                </c:pt>
                <c:pt idx="1">
                  <c:v>ЕНВД</c:v>
                </c:pt>
                <c:pt idx="2">
                  <c:v>Единый сельхозналог</c:v>
                </c:pt>
                <c:pt idx="3">
                  <c:v>УСНО</c:v>
                </c:pt>
                <c:pt idx="4">
                  <c:v>Патентная система налогообложения</c:v>
                </c:pt>
                <c:pt idx="5">
                  <c:v>Госпошлина</c:v>
                </c:pt>
                <c:pt idx="6">
                  <c:v>Акцизы</c:v>
                </c:pt>
                <c:pt idx="7">
                  <c:v>Доход от исп. имущества </c:v>
                </c:pt>
                <c:pt idx="8">
                  <c:v>Штрафы</c:v>
                </c:pt>
                <c:pt idx="9">
                  <c:v>Доходы от продажи имущества</c:v>
                </c:pt>
                <c:pt idx="10">
                  <c:v>Доходы от оказания платных услуг</c:v>
                </c:pt>
                <c:pt idx="11">
                  <c:v>Платежи за польз. природ. ресурсами  </c:v>
                </c:pt>
              </c:strCache>
            </c:strRef>
          </c:cat>
          <c:val>
            <c:numRef>
              <c:f>'6 Структура доходов'!$E$5:$E$16</c:f>
              <c:numCache>
                <c:formatCode>0.0%</c:formatCode>
                <c:ptCount val="12"/>
                <c:pt idx="0">
                  <c:v>0.84232420521882234</c:v>
                </c:pt>
                <c:pt idx="1">
                  <c:v>1.0644330720754646E-2</c:v>
                </c:pt>
                <c:pt idx="2">
                  <c:v>1.9857219595341077E-2</c:v>
                </c:pt>
                <c:pt idx="3">
                  <c:v>8.211955854333465E-3</c:v>
                </c:pt>
                <c:pt idx="4">
                  <c:v>1.5605944939427947E-3</c:v>
                </c:pt>
                <c:pt idx="5">
                  <c:v>1.5530605894892781E-2</c:v>
                </c:pt>
                <c:pt idx="6">
                  <c:v>6.3216884642254154E-2</c:v>
                </c:pt>
                <c:pt idx="7">
                  <c:v>1.529727011124671E-2</c:v>
                </c:pt>
                <c:pt idx="8">
                  <c:v>3.9232269305657071E-3</c:v>
                </c:pt>
                <c:pt idx="9">
                  <c:v>2.5830529554915255E-3</c:v>
                </c:pt>
                <c:pt idx="10">
                  <c:v>1.6413148988019047E-2</c:v>
                </c:pt>
                <c:pt idx="11">
                  <c:v>4.3750459433637728E-4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7-6946-45F3-BF93-E75F92541E7C}"/>
            </c:ext>
          </c:extLst>
        </c:ser>
        <c:dLbls/>
        <c:firstSliceAng val="27"/>
      </c:pieChart>
      <c:spPr>
        <a:noFill/>
        <a:ln w="25400">
          <a:noFill/>
        </a:ln>
      </c:spPr>
    </c:plotArea>
    <c:plotVisOnly val="1"/>
    <c:dispBlanksAs val="zero"/>
  </c:chart>
  <c:spPr>
    <a:solidFill>
      <a:srgbClr val="FFFFFF"/>
    </a:solidFill>
    <a:ln w="9525">
      <a:noFill/>
    </a:ln>
  </c:spPr>
  <c:txPr>
    <a:bodyPr/>
    <a:lstStyle/>
    <a:p>
      <a:pPr>
        <a:defRPr sz="85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Y val="150"/>
      <c:perspective val="0"/>
    </c:view3D>
    <c:plotArea>
      <c:layout>
        <c:manualLayout>
          <c:layoutTarget val="inner"/>
          <c:xMode val="edge"/>
          <c:yMode val="edge"/>
          <c:x val="7.6923160669201879E-2"/>
          <c:y val="0.1"/>
          <c:w val="0.89186273239654368"/>
          <c:h val="0.83421052631578962"/>
        </c:manualLayout>
      </c:layout>
      <c:pie3DChart>
        <c:varyColors val="1"/>
        <c:ser>
          <c:idx val="0"/>
          <c:order val="0"/>
          <c:tx>
            <c:strRef>
              <c:f>'7 Структура всех доходов'!$D$4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explosion val="23"/>
          <c:dPt>
            <c:idx val="0"/>
            <c:explosion val="8"/>
            <c:spPr>
              <a:solidFill>
                <a:srgbClr val="FF00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1F6-4883-A307-799D5C03FE3A}"/>
              </c:ext>
            </c:extLst>
          </c:dPt>
          <c:dPt>
            <c:idx val="1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1F6-4883-A307-799D5C03FE3A}"/>
              </c:ext>
            </c:extLst>
          </c:dPt>
          <c:dPt>
            <c:idx val="2"/>
            <c:explosion val="14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1F6-4883-A307-799D5C03FE3A}"/>
              </c:ext>
            </c:extLst>
          </c:dPt>
          <c:dPt>
            <c:idx val="3"/>
            <c:explosion val="11"/>
            <c:spPr>
              <a:solidFill>
                <a:srgbClr val="00FF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1F6-4883-A307-799D5C03FE3A}"/>
              </c:ext>
            </c:extLst>
          </c:dPt>
          <c:dPt>
            <c:idx val="4"/>
            <c:explosion val="4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61F6-4883-A307-799D5C03FE3A}"/>
              </c:ext>
            </c:extLst>
          </c:dPt>
          <c:dLbls>
            <c:dLbl>
              <c:idx val="0"/>
              <c:layout>
                <c:manualLayout>
                  <c:x val="5.8610299130668904E-2"/>
                  <c:y val="-0.17604392871943644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21,8%
( + 2,1%)</a:t>
                    </a:r>
                  </a:p>
                </c:rich>
              </c:tx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1F6-4883-A307-799D5C03FE3A}"/>
                </c:ext>
              </c:extLst>
            </c:dLbl>
            <c:dLbl>
              <c:idx val="1"/>
              <c:layout>
                <c:manualLayout>
                  <c:x val="-2.6116360454943185E-2"/>
                  <c:y val="9.0143513636596079E-3"/>
                </c:manualLayout>
              </c:layout>
              <c:tx>
                <c:rich>
                  <a:bodyPr/>
                  <a:lstStyle/>
                  <a:p>
                    <a:pPr>
                      <a:defRPr sz="950" b="1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/>
                      <a:t>1,1%
( - 0,1%)</a:t>
                    </a:r>
                  </a:p>
                </c:rich>
              </c:tx>
              <c:spPr>
                <a:solidFill>
                  <a:srgbClr val="FFFFFF"/>
                </a:solidFill>
                <a:ln w="25400">
                  <a:noFill/>
                </a:ln>
              </c:spPr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1F6-4883-A307-799D5C03FE3A}"/>
                </c:ext>
              </c:extLst>
            </c:dLbl>
            <c:dLbl>
              <c:idx val="2"/>
              <c:layout>
                <c:manualLayout>
                  <c:x val="0.15719075249373093"/>
                  <c:y val="-3.425859925404053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23,3% </a:t>
                    </a:r>
                  </a:p>
                  <a:p>
                    <a:r>
                      <a:rPr lang="en-US"/>
                      <a:t>( - 6,0%)</a:t>
                    </a:r>
                  </a:p>
                </c:rich>
              </c:tx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1F6-4883-A307-799D5C03FE3A}"/>
                </c:ext>
              </c:extLst>
            </c:dLbl>
            <c:dLbl>
              <c:idx val="3"/>
              <c:layout>
                <c:manualLayout>
                  <c:x val="-0.12812893371606141"/>
                  <c:y val="9.400663075010362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52,1%
(+ 4,0%)</a:t>
                    </a:r>
                  </a:p>
                </c:rich>
              </c:tx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1F6-4883-A307-799D5C03FE3A}"/>
                </c:ext>
              </c:extLst>
            </c:dLbl>
            <c:dLbl>
              <c:idx val="4"/>
              <c:layout>
                <c:manualLayout>
                  <c:x val="0.14848097112860892"/>
                  <c:y val="-1.751119640156542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1,7%
( 0,0 %)</a:t>
                    </a:r>
                  </a:p>
                </c:rich>
              </c:tx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1F6-4883-A307-799D5C03FE3A}"/>
                </c:ext>
              </c:extLst>
            </c:dLbl>
            <c:dLbl>
              <c:idx val="5"/>
              <c:layout>
                <c:manualLayout>
                  <c:x val="7.0109756044396038E-2"/>
                  <c:y val="-9.2076253626191869E-3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0,9% 
( - 0,3%)</a:t>
                    </a:r>
                  </a:p>
                </c:rich>
              </c:tx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61F6-4883-A307-799D5C03FE3A}"/>
                </c:ext>
              </c:extLst>
            </c:dLbl>
            <c:spPr>
              <a:solidFill>
                <a:srgbClr val="FFFFFF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sz="115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('7 Структура всех доходов'!$C$5:$C$9,'7 Структура всех доходов'!$A$39)</c:f>
              <c:strCache>
                <c:ptCount val="5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Дотации</c:v>
                </c:pt>
                <c:pt idx="3">
                  <c:v>Субвенции</c:v>
                </c:pt>
                <c:pt idx="4">
                  <c:v>Иные МБТ</c:v>
                </c:pt>
              </c:strCache>
            </c:strRef>
          </c:cat>
          <c:val>
            <c:numRef>
              <c:f>'7 Структура всех доходов'!$D$5:$D$9</c:f>
              <c:numCache>
                <c:formatCode>0.0%</c:formatCode>
                <c:ptCount val="5"/>
                <c:pt idx="0">
                  <c:v>0.21771370838740156</c:v>
                </c:pt>
                <c:pt idx="1">
                  <c:v>1.1248068517850861E-2</c:v>
                </c:pt>
                <c:pt idx="2">
                  <c:v>0.23297776384213595</c:v>
                </c:pt>
                <c:pt idx="3">
                  <c:v>0.52054307996363058</c:v>
                </c:pt>
                <c:pt idx="4">
                  <c:v>1.7000000000000001E-2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61F6-4883-A307-799D5C03FE3A}"/>
            </c:ext>
          </c:extLst>
        </c:ser>
        <c:dLbls/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8.4726984377789194E-2"/>
          <c:y val="0.90263157894736756"/>
          <c:w val="0.83054720166668161"/>
          <c:h val="5.789473684210545E-2"/>
        </c:manualLayout>
      </c:layout>
      <c:spPr>
        <a:solidFill>
          <a:srgbClr val="FFFFFF"/>
        </a:solidFill>
        <a:ln w="25400">
          <a:noFill/>
        </a:ln>
      </c:spPr>
      <c:txPr>
        <a:bodyPr/>
        <a:lstStyle/>
        <a:p>
          <a:pPr>
            <a:defRPr sz="1010" b="1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zero"/>
  </c:chart>
  <c:spPr>
    <a:solidFill>
      <a:srgbClr val="FFFFFF"/>
    </a:solidFill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Y val="140"/>
      <c:perspective val="0"/>
    </c:view3D>
    <c:plotArea>
      <c:layout>
        <c:manualLayout>
          <c:layoutTarget val="inner"/>
          <c:xMode val="edge"/>
          <c:yMode val="edge"/>
          <c:x val="6.3687185583529149E-2"/>
          <c:y val="0"/>
          <c:w val="0.8936380023663606"/>
          <c:h val="0.99809422323375663"/>
        </c:manualLayout>
      </c:layout>
      <c:pie3DChart>
        <c:varyColors val="1"/>
        <c:ser>
          <c:idx val="0"/>
          <c:order val="0"/>
          <c:tx>
            <c:strRef>
              <c:f>'7 Структура всех доходов'!$B$4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explosion val="25"/>
          <c:dPt>
            <c:idx val="0"/>
            <c:spPr>
              <a:solidFill>
                <a:srgbClr val="FF00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F87-475E-B79A-C82EAF8E285C}"/>
              </c:ext>
            </c:extLst>
          </c:dPt>
          <c:dPt>
            <c:idx val="1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F87-475E-B79A-C82EAF8E285C}"/>
              </c:ext>
            </c:extLst>
          </c:dPt>
          <c:dPt>
            <c:idx val="2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F87-475E-B79A-C82EAF8E285C}"/>
              </c:ext>
            </c:extLst>
          </c:dPt>
          <c:dPt>
            <c:idx val="3"/>
            <c:spPr>
              <a:solidFill>
                <a:srgbClr val="00FF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F87-475E-B79A-C82EAF8E285C}"/>
              </c:ext>
            </c:extLst>
          </c:dPt>
          <c:dPt>
            <c:idx val="4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9F87-475E-B79A-C82EAF8E285C}"/>
              </c:ext>
            </c:extLst>
          </c:dPt>
          <c:dLbls>
            <c:dLbl>
              <c:idx val="0"/>
              <c:layout>
                <c:manualLayout>
                  <c:x val="-7.1271346250589059E-3"/>
                  <c:y val="-0.3528105516778865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F87-475E-B79A-C82EAF8E285C}"/>
                </c:ext>
              </c:extLst>
            </c:dLbl>
            <c:dLbl>
              <c:idx val="1"/>
              <c:layout>
                <c:manualLayout>
                  <c:x val="-2.9853458261851346E-2"/>
                  <c:y val="2.0832774452089416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F87-475E-B79A-C82EAF8E285C}"/>
                </c:ext>
              </c:extLst>
            </c:dLbl>
            <c:dLbl>
              <c:idx val="2"/>
              <c:layout>
                <c:manualLayout>
                  <c:x val="8.886200054550257E-2"/>
                  <c:y val="-0.24990056053718857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F87-475E-B79A-C82EAF8E285C}"/>
                </c:ext>
              </c:extLst>
            </c:dLbl>
            <c:dLbl>
              <c:idx val="3"/>
              <c:layout>
                <c:manualLayout>
                  <c:x val="7.9399860831292524E-2"/>
                  <c:y val="-1.2078127458042515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F87-475E-B79A-C82EAF8E285C}"/>
                </c:ext>
              </c:extLst>
            </c:dLbl>
            <c:dLbl>
              <c:idx val="4"/>
              <c:layout>
                <c:manualLayout>
                  <c:x val="4.8972448276367757E-2"/>
                  <c:y val="3.8204293863897926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F87-475E-B79A-C82EAF8E285C}"/>
                </c:ext>
              </c:extLst>
            </c:dLbl>
            <c:dLbl>
              <c:idx val="5"/>
              <c:layout>
                <c:manualLayout>
                  <c:x val="5.0644715776372737E-2"/>
                  <c:y val="6.022338690313633E-3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F87-475E-B79A-C82EAF8E285C}"/>
                </c:ext>
              </c:extLst>
            </c:dLbl>
            <c:spPr>
              <a:solidFill>
                <a:srgbClr val="FFFFFF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sz="115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'7 Структура всех доходов'!$A$5:$A$9</c:f>
              <c:strCache>
                <c:ptCount val="5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Дотации</c:v>
                </c:pt>
                <c:pt idx="3">
                  <c:v>Субвенции</c:v>
                </c:pt>
                <c:pt idx="4">
                  <c:v>Иные МБТ</c:v>
                </c:pt>
              </c:strCache>
            </c:strRef>
          </c:cat>
          <c:val>
            <c:numRef>
              <c:f>'7 Структура всех доходов'!$B$5:$B$9</c:f>
              <c:numCache>
                <c:formatCode>0.0%</c:formatCode>
                <c:ptCount val="5"/>
                <c:pt idx="0">
                  <c:v>0.21770000000000017</c:v>
                </c:pt>
                <c:pt idx="1">
                  <c:v>1.1200000000000012E-2</c:v>
                </c:pt>
                <c:pt idx="2">
                  <c:v>0.23300000000000001</c:v>
                </c:pt>
                <c:pt idx="3">
                  <c:v>0.52049999999999996</c:v>
                </c:pt>
                <c:pt idx="4">
                  <c:v>1.7500000000000005E-2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9F87-475E-B79A-C82EAF8E285C}"/>
            </c:ext>
          </c:extLst>
        </c:ser>
        <c:dLbls/>
      </c:pie3DChart>
      <c:spPr>
        <a:noFill/>
        <a:ln w="25400">
          <a:noFill/>
        </a:ln>
      </c:spPr>
    </c:plotArea>
    <c:plotVisOnly val="1"/>
    <c:dispBlanksAs val="zero"/>
  </c:chart>
  <c:spPr>
    <a:solidFill>
      <a:srgbClr val="FFFFFF"/>
    </a:solidFill>
    <a:ln w="9525">
      <a:noFill/>
    </a:ln>
  </c:spPr>
  <c:txPr>
    <a:bodyPr/>
    <a:lstStyle/>
    <a:p>
      <a:pPr>
        <a:defRPr sz="82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Y val="150"/>
      <c:perspective val="0"/>
    </c:view3D>
    <c:plotArea>
      <c:layout>
        <c:manualLayout>
          <c:layoutTarget val="inner"/>
          <c:xMode val="edge"/>
          <c:yMode val="edge"/>
          <c:x val="0"/>
          <c:y val="6.877060613140433E-2"/>
          <c:w val="0.99464052872271747"/>
          <c:h val="0.93122939386859582"/>
        </c:manualLayout>
      </c:layout>
      <c:pie3DChart>
        <c:varyColors val="1"/>
        <c:ser>
          <c:idx val="0"/>
          <c:order val="0"/>
          <c:tx>
            <c:strRef>
              <c:f>'7 Структура всех доходов'!$D$4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explosion val="23"/>
          <c:dPt>
            <c:idx val="0"/>
            <c:explosion val="8"/>
            <c:spPr>
              <a:solidFill>
                <a:srgbClr val="FF00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F72-4C3F-AAA6-C16D86AD84D5}"/>
              </c:ext>
            </c:extLst>
          </c:dPt>
          <c:dPt>
            <c:idx val="1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F72-4C3F-AAA6-C16D86AD84D5}"/>
              </c:ext>
            </c:extLst>
          </c:dPt>
          <c:dPt>
            <c:idx val="2"/>
            <c:explosion val="14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F72-4C3F-AAA6-C16D86AD84D5}"/>
              </c:ext>
            </c:extLst>
          </c:dPt>
          <c:dPt>
            <c:idx val="3"/>
            <c:explosion val="11"/>
            <c:spPr>
              <a:solidFill>
                <a:srgbClr val="00FF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F72-4C3F-AAA6-C16D86AD84D5}"/>
              </c:ext>
            </c:extLst>
          </c:dPt>
          <c:dPt>
            <c:idx val="4"/>
            <c:explosion val="4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F72-4C3F-AAA6-C16D86AD84D5}"/>
              </c:ext>
            </c:extLst>
          </c:dPt>
          <c:dLbls>
            <c:dLbl>
              <c:idx val="0"/>
              <c:layout>
                <c:manualLayout>
                  <c:x val="0.10766275095010236"/>
                  <c:y val="-0.29534217433347226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23,1%
( +1,3%)</a:t>
                    </a:r>
                  </a:p>
                </c:rich>
              </c:tx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F72-4C3F-AAA6-C16D86AD84D5}"/>
                </c:ext>
              </c:extLst>
            </c:dLbl>
            <c:dLbl>
              <c:idx val="1"/>
              <c:layout>
                <c:manualLayout>
                  <c:x val="-2.6116257656589082E-2"/>
                  <c:y val="3.6076806188700142E-2"/>
                </c:manualLayout>
              </c:layout>
              <c:tx>
                <c:rich>
                  <a:bodyPr/>
                  <a:lstStyle/>
                  <a:p>
                    <a:pPr>
                      <a:defRPr sz="950" b="1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/>
                      <a:t>0,9%
( - 0,2%)</a:t>
                    </a:r>
                  </a:p>
                </c:rich>
              </c:tx>
              <c:spPr>
                <a:solidFill>
                  <a:srgbClr val="FFFFFF"/>
                </a:solidFill>
                <a:ln w="25400">
                  <a:noFill/>
                </a:ln>
              </c:spPr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F72-4C3F-AAA6-C16D86AD84D5}"/>
                </c:ext>
              </c:extLst>
            </c:dLbl>
            <c:dLbl>
              <c:idx val="2"/>
              <c:layout>
                <c:manualLayout>
                  <c:x val="0.16610943390885619"/>
                  <c:y val="-0.19566210802597045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23,7% (+ 0,4%)</a:t>
                    </a:r>
                  </a:p>
                </c:rich>
              </c:tx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F72-4C3F-AAA6-C16D86AD84D5}"/>
                </c:ext>
              </c:extLst>
            </c:dLbl>
            <c:dLbl>
              <c:idx val="3"/>
              <c:layout>
                <c:manualLayout>
                  <c:x val="6.0557530643117814E-2"/>
                  <c:y val="-7.090564995165080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51,0%
(- 1,1%)</a:t>
                    </a:r>
                  </a:p>
                </c:rich>
              </c:tx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F72-4C3F-AAA6-C16D86AD84D5}"/>
                </c:ext>
              </c:extLst>
            </c:dLbl>
            <c:dLbl>
              <c:idx val="4"/>
              <c:layout>
                <c:manualLayout>
                  <c:x val="0.13323316913989663"/>
                  <c:y val="-9.36491576751413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1,3%
(- 0,5 %)</a:t>
                    </a:r>
                  </a:p>
                </c:rich>
              </c:tx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F72-4C3F-AAA6-C16D86AD84D5}"/>
                </c:ext>
              </c:extLst>
            </c:dLbl>
            <c:dLbl>
              <c:idx val="5"/>
              <c:layout>
                <c:manualLayout>
                  <c:x val="7.0109756044396038E-2"/>
                  <c:y val="-9.2076253626191869E-3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0,9% 
( - 0,3%)</a:t>
                    </a:r>
                  </a:p>
                </c:rich>
              </c:tx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F72-4C3F-AAA6-C16D86AD84D5}"/>
                </c:ext>
              </c:extLst>
            </c:dLbl>
            <c:spPr>
              <a:solidFill>
                <a:srgbClr val="FFFFFF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sz="115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('7 Структура всех доходов'!$C$5:$C$9;'7 Структура всех доходов'!$A$39)</c:f>
              <c:strCache>
                <c:ptCount val="5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Дотации</c:v>
                </c:pt>
                <c:pt idx="3">
                  <c:v>Субвенции</c:v>
                </c:pt>
                <c:pt idx="4">
                  <c:v>Иные МБТ</c:v>
                </c:pt>
              </c:strCache>
            </c:strRef>
          </c:cat>
          <c:val>
            <c:numRef>
              <c:f>'7 Структура всех доходов'!$D$5:$D$9</c:f>
              <c:numCache>
                <c:formatCode>0.0%</c:formatCode>
                <c:ptCount val="5"/>
                <c:pt idx="0">
                  <c:v>0.2305277628410084</c:v>
                </c:pt>
                <c:pt idx="1">
                  <c:v>9.2691590360099597E-3</c:v>
                </c:pt>
                <c:pt idx="2">
                  <c:v>0.23700000000000004</c:v>
                </c:pt>
                <c:pt idx="3">
                  <c:v>0.51023611967636373</c:v>
                </c:pt>
                <c:pt idx="4">
                  <c:v>1.3092946192917506E-2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AF72-4C3F-AAA6-C16D86AD84D5}"/>
            </c:ext>
          </c:extLst>
        </c:ser>
        <c:dLbls/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8.4726984377789125E-2"/>
          <c:y val="0.90263157894736767"/>
          <c:w val="0.83054720166668161"/>
          <c:h val="5.7894736842105408E-2"/>
        </c:manualLayout>
      </c:layout>
      <c:spPr>
        <a:solidFill>
          <a:srgbClr val="FFFFFF"/>
        </a:solidFill>
        <a:ln w="25400">
          <a:noFill/>
        </a:ln>
      </c:spPr>
      <c:txPr>
        <a:bodyPr/>
        <a:lstStyle/>
        <a:p>
          <a:pPr>
            <a:defRPr sz="1010" b="1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zero"/>
  </c:chart>
  <c:spPr>
    <a:solidFill>
      <a:srgbClr val="FFFFFF"/>
    </a:solidFill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0.17986</cdr:x>
      <cdr:y>0.00818</cdr:y>
    </cdr:from>
    <cdr:to>
      <cdr:x>0.27394</cdr:x>
      <cdr:y>0.00818</cdr:y>
    </cdr:to>
    <cdr:sp macro="" textlink="">
      <cdr:nvSpPr>
        <cdr:cNvPr id="109569" name="Text Box 2049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786534" y="50800"/>
          <a:ext cx="932926" cy="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(+7,40%)</a:t>
          </a:r>
        </a:p>
      </cdr:txBody>
    </cdr:sp>
  </cdr:relSizeAnchor>
  <cdr:relSizeAnchor xmlns:cdr="http://schemas.openxmlformats.org/drawingml/2006/chartDrawing">
    <cdr:from>
      <cdr:x>0.38462</cdr:x>
      <cdr:y>0.59935</cdr:y>
    </cdr:from>
    <cdr:to>
      <cdr:x>0.47871</cdr:x>
      <cdr:y>0.63673</cdr:y>
    </cdr:to>
    <cdr:sp macro="" textlink="">
      <cdr:nvSpPr>
        <cdr:cNvPr id="109570" name="Text Box 2050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816875" y="3491240"/>
          <a:ext cx="932927" cy="21753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endParaRPr lang="ru-RU" sz="1100" b="1" i="0" u="none" strike="noStrike" baseline="0">
            <a:solidFill>
              <a:srgbClr val="000000"/>
            </a:solidFill>
            <a:latin typeface="Arial Cyr"/>
            <a:cs typeface="Arial Cyr"/>
          </a:endParaRPr>
        </a:p>
        <a:p xmlns:a="http://schemas.openxmlformats.org/drawingml/2006/main">
          <a:pPr algn="l" rtl="0">
            <a:defRPr sz="1000"/>
          </a:pPr>
          <a:endParaRPr lang="ru-RU" sz="1100" b="1" i="0" u="none" strike="noStrike" baseline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0.563</cdr:x>
      <cdr:y>0.60885</cdr:y>
    </cdr:from>
    <cdr:to>
      <cdr:x>0.64668</cdr:x>
      <cdr:y>0.64303</cdr:y>
    </cdr:to>
    <cdr:sp macro="" textlink="">
      <cdr:nvSpPr>
        <cdr:cNvPr id="109571" name="Text Box 205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148064" y="4104456"/>
          <a:ext cx="765170" cy="23042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 + 9,6%)</a:t>
          </a:r>
        </a:p>
      </cdr:txBody>
    </cdr:sp>
  </cdr:relSizeAnchor>
  <cdr:relSizeAnchor xmlns:cdr="http://schemas.openxmlformats.org/drawingml/2006/chartDrawing">
    <cdr:from>
      <cdr:x>0.82287</cdr:x>
      <cdr:y>0.24567</cdr:y>
    </cdr:from>
    <cdr:to>
      <cdr:x>0.91077</cdr:x>
      <cdr:y>0.2919</cdr:y>
    </cdr:to>
    <cdr:sp macro="" textlink="">
      <cdr:nvSpPr>
        <cdr:cNvPr id="109572" name="Text Box 205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7524328" y="1656184"/>
          <a:ext cx="803758" cy="31165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 + 3,2%)</a:t>
          </a:r>
        </a:p>
      </cdr:txBody>
    </cdr:sp>
  </cdr:relSizeAnchor>
  <cdr:relSizeAnchor xmlns:cdr="http://schemas.openxmlformats.org/drawingml/2006/chartDrawing">
    <cdr:from>
      <cdr:x>0.38268</cdr:x>
      <cdr:y>0.02884</cdr:y>
    </cdr:from>
    <cdr:to>
      <cdr:x>0.86649</cdr:x>
      <cdr:y>0.12401</cdr:y>
    </cdr:to>
    <cdr:sp macro="" textlink="">
      <cdr:nvSpPr>
        <cdr:cNvPr id="109573" name="Text Box 205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943943" y="167568"/>
          <a:ext cx="4986170" cy="55296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45720" tIns="36576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8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Доходы районного бюджета</a:t>
          </a:r>
          <a:r>
            <a:rPr lang="ru-RU" sz="14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 (тыс.руб.)</a:t>
          </a:r>
        </a:p>
      </cdr:txBody>
    </cdr:sp>
  </cdr:relSizeAnchor>
  <cdr:relSizeAnchor xmlns:cdr="http://schemas.openxmlformats.org/drawingml/2006/chartDrawing">
    <cdr:from>
      <cdr:x>0.29525</cdr:x>
      <cdr:y>0.12818</cdr:y>
    </cdr:from>
    <cdr:to>
      <cdr:x>0.3725</cdr:x>
      <cdr:y>0.16162</cdr:y>
    </cdr:to>
    <cdr:sp macro="" textlink="">
      <cdr:nvSpPr>
        <cdr:cNvPr id="109574" name="Text Box 205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699792" y="864096"/>
          <a:ext cx="706374" cy="22543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 + 4,6%)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0.25588</cdr:x>
      <cdr:y>0.03801</cdr:y>
    </cdr:from>
    <cdr:to>
      <cdr:x>0.7205</cdr:x>
      <cdr:y>0.11151</cdr:y>
    </cdr:to>
    <cdr:sp macro="" textlink="">
      <cdr:nvSpPr>
        <cdr:cNvPr id="1802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339752" y="260648"/>
          <a:ext cx="4248472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20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Налоговые доходы  (тыс.руб.)</a:t>
          </a:r>
        </a:p>
      </cdr:txBody>
    </cdr:sp>
  </cdr:relSizeAnchor>
  <cdr:relSizeAnchor xmlns:cdr="http://schemas.openxmlformats.org/drawingml/2006/chartDrawing">
    <cdr:from>
      <cdr:x>0.27163</cdr:x>
      <cdr:y>0.227</cdr:y>
    </cdr:from>
    <cdr:to>
      <cdr:x>0.35228</cdr:x>
      <cdr:y>0.26759</cdr:y>
    </cdr:to>
    <cdr:sp macro="" textlink="">
      <cdr:nvSpPr>
        <cdr:cNvPr id="696322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483768" y="1556792"/>
          <a:ext cx="737464" cy="27836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27432" tIns="27432" rIns="0" bIns="0" anchor="t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(+15,7 %)</a:t>
          </a:r>
        </a:p>
      </cdr:txBody>
    </cdr:sp>
  </cdr:relSizeAnchor>
  <cdr:relSizeAnchor xmlns:cdr="http://schemas.openxmlformats.org/drawingml/2006/chartDrawing">
    <cdr:from>
      <cdr:x>0.90949</cdr:x>
      <cdr:y>0.5735</cdr:y>
    </cdr:from>
    <cdr:to>
      <cdr:x>0.98744</cdr:x>
      <cdr:y>0.61358</cdr:y>
    </cdr:to>
    <cdr:sp macro="" textlink="">
      <cdr:nvSpPr>
        <cdr:cNvPr id="696323" name="Text Box 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8316416" y="3933056"/>
          <a:ext cx="712775" cy="27486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27432" tIns="27432" rIns="0" bIns="0" anchor="t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 +15,9 %)</a:t>
          </a:r>
        </a:p>
      </cdr:txBody>
    </cdr:sp>
  </cdr:relSizeAnchor>
  <cdr:relSizeAnchor xmlns:cdr="http://schemas.openxmlformats.org/drawingml/2006/chartDrawing">
    <cdr:from>
      <cdr:x>0.06615</cdr:x>
      <cdr:y>0.23955</cdr:y>
    </cdr:from>
    <cdr:to>
      <cdr:x>0.14184</cdr:x>
      <cdr:y>0.27595</cdr:y>
    </cdr:to>
    <cdr:sp macro="" textlink="">
      <cdr:nvSpPr>
        <cdr:cNvPr id="180228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97340" y="1408698"/>
          <a:ext cx="679842" cy="21357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endParaRPr lang="ru-RU" sz="1200" b="1" i="0" u="none" strike="noStrike" baseline="0">
            <a:solidFill>
              <a:srgbClr val="000000"/>
            </a:solidFill>
            <a:latin typeface="Arial Cyr"/>
            <a:cs typeface="Arial Cyr"/>
          </a:endParaRPr>
        </a:p>
        <a:p xmlns:a="http://schemas.openxmlformats.org/drawingml/2006/main">
          <a:pPr algn="l" rtl="0">
            <a:defRPr sz="1000"/>
          </a:pPr>
          <a:endParaRPr lang="ru-RU" sz="1200" b="1" i="0" u="none" strike="noStrike" baseline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0.815</cdr:x>
      <cdr:y>0.5735</cdr:y>
    </cdr:from>
    <cdr:to>
      <cdr:x>0.88714</cdr:x>
      <cdr:y>0.61599</cdr:y>
    </cdr:to>
    <cdr:sp macro="" textlink="">
      <cdr:nvSpPr>
        <cdr:cNvPr id="180229" name="Text Box 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7452320" y="3933056"/>
          <a:ext cx="659648" cy="29139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(- 11,0 %) </a:t>
          </a:r>
        </a:p>
      </cdr:txBody>
    </cdr:sp>
  </cdr:relSizeAnchor>
  <cdr:relSizeAnchor xmlns:cdr="http://schemas.openxmlformats.org/drawingml/2006/chartDrawing">
    <cdr:from>
      <cdr:x>0.68774</cdr:x>
      <cdr:y>0.00812</cdr:y>
    </cdr:from>
    <cdr:to>
      <cdr:x>0.72212</cdr:x>
      <cdr:y>0.03591</cdr:y>
    </cdr:to>
    <cdr:sp macro="" textlink="">
      <cdr:nvSpPr>
        <cdr:cNvPr id="180231" name="Text Box 7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180488" y="50800"/>
          <a:ext cx="308817" cy="1630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vertOverflow="clip" wrap="square" lIns="36576" tIns="27432" rIns="36576" bIns="27432" anchor="ctr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endParaRPr lang="ru-RU" sz="1450" b="0" i="0" u="none" strike="noStrike" baseline="0">
            <a:solidFill>
              <a:srgbClr val="000000"/>
            </a:solidFill>
            <a:latin typeface="Arial Cyr"/>
            <a:cs typeface="Arial Cyr"/>
          </a:endParaRPr>
        </a:p>
        <a:p xmlns:a="http://schemas.openxmlformats.org/drawingml/2006/main">
          <a:pPr algn="ctr" rtl="0">
            <a:defRPr sz="1000"/>
          </a:pPr>
          <a:endParaRPr lang="ru-RU" sz="1450" b="0" i="0" u="none" strike="noStrike" baseline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0.16138</cdr:x>
      <cdr:y>0.185</cdr:y>
    </cdr:from>
    <cdr:to>
      <cdr:x>0.23876</cdr:x>
      <cdr:y>0.2165</cdr:y>
    </cdr:to>
    <cdr:sp macro="" textlink="">
      <cdr:nvSpPr>
        <cdr:cNvPr id="180232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475656" y="1268760"/>
          <a:ext cx="707563" cy="2160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(+10,8 %)</a:t>
          </a:r>
        </a:p>
      </cdr:txBody>
    </cdr:sp>
  </cdr:relSizeAnchor>
  <cdr:relSizeAnchor xmlns:cdr="http://schemas.openxmlformats.org/drawingml/2006/chartDrawing">
    <cdr:from>
      <cdr:x>0.70475</cdr:x>
      <cdr:y>0.5735</cdr:y>
    </cdr:from>
    <cdr:to>
      <cdr:x>0.78167</cdr:x>
      <cdr:y>0.61555</cdr:y>
    </cdr:to>
    <cdr:sp macro="" textlink="">
      <cdr:nvSpPr>
        <cdr:cNvPr id="180233" name="Text Box 9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444208" y="3933056"/>
          <a:ext cx="703357" cy="28837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(+ 19,2 %)</a:t>
          </a:r>
        </a:p>
      </cdr:txBody>
    </cdr:sp>
  </cdr:relSizeAnchor>
  <cdr:relSizeAnchor xmlns:cdr="http://schemas.openxmlformats.org/drawingml/2006/chartDrawing">
    <cdr:from>
      <cdr:x>0.58662</cdr:x>
      <cdr:y>0.5735</cdr:y>
    </cdr:from>
    <cdr:to>
      <cdr:x>0.67121</cdr:x>
      <cdr:y>0.61116</cdr:y>
    </cdr:to>
    <cdr:sp macro="" textlink="">
      <cdr:nvSpPr>
        <cdr:cNvPr id="180234" name="Text Box 10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364088" y="3933056"/>
          <a:ext cx="773491" cy="2582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(-77,7 %)</a:t>
          </a:r>
        </a:p>
      </cdr:txBody>
    </cdr:sp>
  </cdr:relSizeAnchor>
  <cdr:relSizeAnchor xmlns:cdr="http://schemas.openxmlformats.org/drawingml/2006/chartDrawing">
    <cdr:from>
      <cdr:x>0.36613</cdr:x>
      <cdr:y>0.5735</cdr:y>
    </cdr:from>
    <cdr:to>
      <cdr:x>0.44761</cdr:x>
      <cdr:y>0.6121</cdr:y>
    </cdr:to>
    <cdr:sp macro="" textlink="">
      <cdr:nvSpPr>
        <cdr:cNvPr id="11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347864" y="3933056"/>
          <a:ext cx="745054" cy="26471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7432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(+18,4 %)</a:t>
          </a:r>
        </a:p>
      </cdr:txBody>
    </cdr:sp>
  </cdr:relSizeAnchor>
  <cdr:relSizeAnchor xmlns:cdr="http://schemas.openxmlformats.org/drawingml/2006/chartDrawing">
    <cdr:from>
      <cdr:x>0.48425</cdr:x>
      <cdr:y>0.5735</cdr:y>
    </cdr:from>
    <cdr:to>
      <cdr:x>0.55753</cdr:x>
      <cdr:y>0.60885</cdr:y>
    </cdr:to>
    <cdr:sp macro="" textlink="">
      <cdr:nvSpPr>
        <cdr:cNvPr id="12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427984" y="3933056"/>
          <a:ext cx="670073" cy="24243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7432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(+19,8 %)</a:t>
          </a:r>
        </a:p>
      </cdr:txBody>
    </cdr:sp>
  </cdr:relSizeAnchor>
  <cdr:relSizeAnchor xmlns:cdr="http://schemas.openxmlformats.org/drawingml/2006/chartDrawing">
    <cdr:from>
      <cdr:x>0.0759</cdr:x>
      <cdr:y>0.85366</cdr:y>
    </cdr:from>
    <cdr:to>
      <cdr:x>0.185</cdr:x>
      <cdr:y>0.95122</cdr:y>
    </cdr:to>
    <cdr:sp macro="" textlink="">
      <cdr:nvSpPr>
        <cdr:cNvPr id="13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94030" y="5854400"/>
          <a:ext cx="997650" cy="66906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7432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Налоговые</a:t>
          </a:r>
        </a:p>
        <a:p xmlns:a="http://schemas.openxmlformats.org/drawingml/2006/main">
          <a:pPr algn="ctr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поступления всего</a:t>
          </a:r>
        </a:p>
      </cdr:txBody>
    </cdr:sp>
  </cdr:relSizeAnchor>
  <cdr:relSizeAnchor xmlns:cdr="http://schemas.openxmlformats.org/drawingml/2006/chartDrawing">
    <cdr:from>
      <cdr:x>0.20821</cdr:x>
      <cdr:y>0.89268</cdr:y>
    </cdr:from>
    <cdr:to>
      <cdr:x>0.26564</cdr:x>
      <cdr:y>0.94309</cdr:y>
    </cdr:to>
    <cdr:sp macro="" textlink="">
      <cdr:nvSpPr>
        <cdr:cNvPr id="14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933576" y="5229225"/>
          <a:ext cx="533400" cy="29527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7432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НДФЛ</a:t>
          </a:r>
        </a:p>
      </cdr:txBody>
    </cdr:sp>
  </cdr:relSizeAnchor>
  <cdr:relSizeAnchor xmlns:cdr="http://schemas.openxmlformats.org/drawingml/2006/chartDrawing">
    <cdr:from>
      <cdr:x>0.30359</cdr:x>
      <cdr:y>0.88618</cdr:y>
    </cdr:from>
    <cdr:to>
      <cdr:x>0.36969</cdr:x>
      <cdr:y>0.92316</cdr:y>
    </cdr:to>
    <cdr:sp macro="" textlink="">
      <cdr:nvSpPr>
        <cdr:cNvPr id="15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819400" y="5191125"/>
          <a:ext cx="613879" cy="21661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7432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l" rtl="0">
            <a:defRPr sz="1000"/>
          </a:pPr>
          <a:r>
            <a:rPr lang="ru-RU" sz="11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Акцизы</a:t>
          </a:r>
        </a:p>
      </cdr:txBody>
    </cdr:sp>
  </cdr:relSizeAnchor>
  <cdr:relSizeAnchor xmlns:cdr="http://schemas.openxmlformats.org/drawingml/2006/chartDrawing">
    <cdr:from>
      <cdr:x>0.40821</cdr:x>
      <cdr:y>0.88618</cdr:y>
    </cdr:from>
    <cdr:to>
      <cdr:x>0.47431</cdr:x>
      <cdr:y>0.92316</cdr:y>
    </cdr:to>
    <cdr:sp macro="" textlink="">
      <cdr:nvSpPr>
        <cdr:cNvPr id="16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790950" y="5191125"/>
          <a:ext cx="613879" cy="21661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7432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l" rtl="0">
            <a:defRPr sz="1000"/>
          </a:pPr>
          <a:r>
            <a:rPr lang="ru-RU" sz="11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УСНО</a:t>
          </a:r>
        </a:p>
      </cdr:txBody>
    </cdr:sp>
  </cdr:relSizeAnchor>
  <cdr:relSizeAnchor xmlns:cdr="http://schemas.openxmlformats.org/drawingml/2006/chartDrawing">
    <cdr:from>
      <cdr:x>0.51692</cdr:x>
      <cdr:y>0.88618</cdr:y>
    </cdr:from>
    <cdr:to>
      <cdr:x>0.58302</cdr:x>
      <cdr:y>0.92316</cdr:y>
    </cdr:to>
    <cdr:sp macro="" textlink="">
      <cdr:nvSpPr>
        <cdr:cNvPr id="17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800600" y="5191125"/>
          <a:ext cx="613879" cy="21661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7432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l" rtl="0">
            <a:defRPr sz="1000"/>
          </a:pPr>
          <a:r>
            <a:rPr lang="ru-RU" sz="11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ЕНВД</a:t>
          </a:r>
        </a:p>
      </cdr:txBody>
    </cdr:sp>
  </cdr:relSizeAnchor>
  <cdr:relSizeAnchor xmlns:cdr="http://schemas.openxmlformats.org/drawingml/2006/chartDrawing">
    <cdr:from>
      <cdr:x>0.62359</cdr:x>
      <cdr:y>0.8813</cdr:y>
    </cdr:from>
    <cdr:to>
      <cdr:x>0.68969</cdr:x>
      <cdr:y>0.91828</cdr:y>
    </cdr:to>
    <cdr:sp macro="" textlink="">
      <cdr:nvSpPr>
        <cdr:cNvPr id="18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791200" y="5162550"/>
          <a:ext cx="613879" cy="21661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7432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l" rtl="0">
            <a:defRPr sz="1000"/>
          </a:pPr>
          <a:r>
            <a:rPr lang="ru-RU" sz="11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ЕСХН</a:t>
          </a:r>
        </a:p>
      </cdr:txBody>
    </cdr:sp>
  </cdr:relSizeAnchor>
  <cdr:relSizeAnchor xmlns:cdr="http://schemas.openxmlformats.org/drawingml/2006/chartDrawing">
    <cdr:from>
      <cdr:x>0.72103</cdr:x>
      <cdr:y>0.87154</cdr:y>
    </cdr:from>
    <cdr:to>
      <cdr:x>0.80513</cdr:x>
      <cdr:y>0.96423</cdr:y>
    </cdr:to>
    <cdr:sp macro="" textlink="">
      <cdr:nvSpPr>
        <cdr:cNvPr id="19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696075" y="5105400"/>
          <a:ext cx="781050" cy="5429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7432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defRPr sz="1000"/>
          </a:pPr>
          <a:r>
            <a:rPr lang="ru-RU" sz="11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Патентная система</a:t>
          </a:r>
        </a:p>
      </cdr:txBody>
    </cdr:sp>
  </cdr:relSizeAnchor>
  <cdr:relSizeAnchor xmlns:cdr="http://schemas.openxmlformats.org/drawingml/2006/chartDrawing">
    <cdr:from>
      <cdr:x>0.83077</cdr:x>
      <cdr:y>0.88293</cdr:y>
    </cdr:from>
    <cdr:to>
      <cdr:x>0.94667</cdr:x>
      <cdr:y>0.93984</cdr:y>
    </cdr:to>
    <cdr:sp macro="" textlink="">
      <cdr:nvSpPr>
        <cdr:cNvPr id="20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7715251" y="5172074"/>
          <a:ext cx="1076324" cy="33337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7432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l" rtl="0">
            <a:defRPr sz="1000"/>
          </a:pPr>
          <a:r>
            <a:rPr lang="ru-RU" sz="11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Госпошлина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0.2395</cdr:x>
      <cdr:y>0.01665</cdr:y>
    </cdr:from>
    <cdr:to>
      <cdr:x>0.67664</cdr:x>
      <cdr:y>0.07713</cdr:y>
    </cdr:to>
    <cdr:sp macro="" textlink="">
      <cdr:nvSpPr>
        <cdr:cNvPr id="8193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188581" y="98811"/>
          <a:ext cx="3988870" cy="3473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36576" tIns="32004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6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Неналоговые доходы (тыс. руб.)</a:t>
          </a:r>
        </a:p>
      </cdr:txBody>
    </cdr:sp>
  </cdr:relSizeAnchor>
  <cdr:relSizeAnchor xmlns:cdr="http://schemas.openxmlformats.org/drawingml/2006/chartDrawing">
    <cdr:from>
      <cdr:x>0.28304</cdr:x>
      <cdr:y>0.63522</cdr:y>
    </cdr:from>
    <cdr:to>
      <cdr:x>0.38224</cdr:x>
      <cdr:y>0.68144</cdr:y>
    </cdr:to>
    <cdr:sp macro="" textlink="">
      <cdr:nvSpPr>
        <cdr:cNvPr id="8194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585888" y="3651607"/>
          <a:ext cx="905228" cy="26547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45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 </a:t>
          </a:r>
        </a:p>
      </cdr:txBody>
    </cdr:sp>
  </cdr:relSizeAnchor>
  <cdr:relSizeAnchor xmlns:cdr="http://schemas.openxmlformats.org/drawingml/2006/chartDrawing">
    <cdr:from>
      <cdr:x>0.61812</cdr:x>
      <cdr:y>0.4895</cdr:y>
    </cdr:from>
    <cdr:to>
      <cdr:x>0.6911</cdr:x>
      <cdr:y>0.53222</cdr:y>
    </cdr:to>
    <cdr:sp macro="" textlink="">
      <cdr:nvSpPr>
        <cdr:cNvPr id="8195" name="Text Box 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652121" y="3356992"/>
          <a:ext cx="667330" cy="29297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5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(-18,8%)</a:t>
          </a:r>
        </a:p>
      </cdr:txBody>
    </cdr:sp>
  </cdr:relSizeAnchor>
  <cdr:relSizeAnchor xmlns:cdr="http://schemas.openxmlformats.org/drawingml/2006/chartDrawing">
    <cdr:from>
      <cdr:x>0.69687</cdr:x>
      <cdr:y>0.647</cdr:y>
    </cdr:from>
    <cdr:to>
      <cdr:x>0.77282</cdr:x>
      <cdr:y>0.69518</cdr:y>
    </cdr:to>
    <cdr:sp macro="" textlink="">
      <cdr:nvSpPr>
        <cdr:cNvPr id="8196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372201" y="4437112"/>
          <a:ext cx="694487" cy="33041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lnSpc>
              <a:spcPts val="1600"/>
            </a:lnSpc>
            <a:defRPr sz="1000"/>
          </a:pPr>
          <a:r>
            <a:rPr lang="ru-RU" sz="1075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</a:t>
          </a:r>
          <a:r>
            <a:rPr lang="ru-RU" sz="105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- 40,0%) </a:t>
          </a:r>
          <a:r>
            <a:rPr lang="ru-RU" sz="1450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 </a:t>
          </a:r>
        </a:p>
        <a:p xmlns:a="http://schemas.openxmlformats.org/drawingml/2006/main">
          <a:pPr algn="l" rtl="0">
            <a:lnSpc>
              <a:spcPts val="1500"/>
            </a:lnSpc>
            <a:defRPr sz="1000"/>
          </a:pPr>
          <a:endParaRPr lang="ru-RU" sz="1450" b="0" i="0" u="none" strike="noStrike" baseline="0" dirty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0.185</cdr:x>
      <cdr:y>0.11151</cdr:y>
    </cdr:from>
    <cdr:to>
      <cdr:x>0.25796</cdr:x>
      <cdr:y>0.14141</cdr:y>
    </cdr:to>
    <cdr:sp macro="" textlink="">
      <cdr:nvSpPr>
        <cdr:cNvPr id="8197" name="Text Box 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691681" y="764704"/>
          <a:ext cx="667146" cy="20505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5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 ( - 13,8%)</a:t>
          </a:r>
          <a:endParaRPr lang="ru-RU" sz="1150" b="1" i="0" u="none" strike="noStrike" baseline="0" dirty="0">
            <a:solidFill>
              <a:srgbClr val="000000"/>
            </a:solidFill>
            <a:latin typeface="Arial Cyr"/>
            <a:cs typeface="Arial Cyr"/>
          </a:endParaRPr>
        </a:p>
        <a:p xmlns:a="http://schemas.openxmlformats.org/drawingml/2006/main">
          <a:pPr algn="l" rtl="0">
            <a:defRPr sz="1000"/>
          </a:pPr>
          <a:endParaRPr lang="ru-RU" sz="1150" b="1" i="0" u="none" strike="noStrike" baseline="0" dirty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0.45048</cdr:x>
      <cdr:y>0.72985</cdr:y>
    </cdr:from>
    <cdr:to>
      <cdr:x>0.52544</cdr:x>
      <cdr:y>0.77926</cdr:y>
    </cdr:to>
    <cdr:sp macro="" textlink="">
      <cdr:nvSpPr>
        <cdr:cNvPr id="697350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363722" y="4185007"/>
          <a:ext cx="726132" cy="28332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27432" tIns="22860" rIns="0" bIns="0" anchor="t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5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(-26,5%)</a:t>
          </a:r>
        </a:p>
      </cdr:txBody>
    </cdr:sp>
  </cdr:relSizeAnchor>
  <cdr:relSizeAnchor xmlns:cdr="http://schemas.openxmlformats.org/drawingml/2006/chartDrawing">
    <cdr:from>
      <cdr:x>0.86224</cdr:x>
      <cdr:y>0.437</cdr:y>
    </cdr:from>
    <cdr:to>
      <cdr:x>0.93029</cdr:x>
      <cdr:y>0.47683</cdr:y>
    </cdr:to>
    <cdr:sp macro="" textlink="">
      <cdr:nvSpPr>
        <cdr:cNvPr id="8199" name="Text Box 7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7884369" y="2996952"/>
          <a:ext cx="622158" cy="27315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0.33732</cdr:x>
      <cdr:y>0.51738</cdr:y>
    </cdr:from>
    <cdr:to>
      <cdr:x>0.39817</cdr:x>
      <cdr:y>0.55893</cdr:y>
    </cdr:to>
    <cdr:sp macro="" textlink="">
      <cdr:nvSpPr>
        <cdr:cNvPr id="8200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267564" y="2966686"/>
          <a:ext cx="589450" cy="2382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( + 2,2%)</a:t>
          </a:r>
        </a:p>
      </cdr:txBody>
    </cdr:sp>
  </cdr:relSizeAnchor>
  <cdr:relSizeAnchor xmlns:cdr="http://schemas.openxmlformats.org/drawingml/2006/chartDrawing">
    <cdr:from>
      <cdr:x>0.8465</cdr:x>
      <cdr:y>0.647</cdr:y>
    </cdr:from>
    <cdr:to>
      <cdr:x>0.92245</cdr:x>
      <cdr:y>0.69518</cdr:y>
    </cdr:to>
    <cdr:sp macro="" textlink="">
      <cdr:nvSpPr>
        <cdr:cNvPr id="10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7740353" y="4437112"/>
          <a:ext cx="694487" cy="33041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2860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l" rtl="0">
            <a:lnSpc>
              <a:spcPts val="1600"/>
            </a:lnSpc>
            <a:defRPr sz="1000"/>
          </a:pPr>
          <a:r>
            <a:rPr lang="ru-RU" sz="1075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</a:t>
          </a:r>
          <a:r>
            <a:rPr lang="ru-RU" sz="105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- 17,2%) </a:t>
          </a:r>
          <a:r>
            <a:rPr lang="ru-RU" sz="1450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 </a:t>
          </a:r>
        </a:p>
        <a:p xmlns:a="http://schemas.openxmlformats.org/drawingml/2006/main">
          <a:pPr algn="l" rtl="0">
            <a:lnSpc>
              <a:spcPts val="1500"/>
            </a:lnSpc>
            <a:defRPr sz="1000"/>
          </a:pPr>
          <a:endParaRPr lang="ru-RU" sz="1450" b="0" i="0" u="none" strike="noStrike" baseline="0" dirty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0.13864</cdr:x>
      <cdr:y>0.88206</cdr:y>
    </cdr:from>
    <cdr:to>
      <cdr:x>0.25762</cdr:x>
      <cdr:y>0.98339</cdr:y>
    </cdr:to>
    <cdr:sp macro="" textlink="">
      <cdr:nvSpPr>
        <cdr:cNvPr id="11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343024" y="5057775"/>
          <a:ext cx="1152525" cy="5810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2860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lnSpc>
              <a:spcPts val="16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Неналоговые</a:t>
          </a:r>
        </a:p>
        <a:p xmlns:a="http://schemas.openxmlformats.org/drawingml/2006/main">
          <a:pPr algn="ctr" rtl="0">
            <a:lnSpc>
              <a:spcPts val="10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доходы</a:t>
          </a:r>
        </a:p>
        <a:p xmlns:a="http://schemas.openxmlformats.org/drawingml/2006/main">
          <a:pPr algn="ctr" rtl="0">
            <a:lnSpc>
              <a:spcPts val="10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всего </a:t>
          </a:r>
          <a:r>
            <a:rPr lang="ru-RU" sz="1200" b="0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 xmlns:a="http://schemas.openxmlformats.org/drawingml/2006/main">
          <a:pPr algn="l" rtl="0">
            <a:lnSpc>
              <a:spcPts val="1500"/>
            </a:lnSpc>
            <a:defRPr sz="1000"/>
          </a:pPr>
          <a:endParaRPr lang="ru-RU" sz="1450" b="0" i="0" u="none" strike="noStrike" baseline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0.28024</cdr:x>
      <cdr:y>0.88206</cdr:y>
    </cdr:from>
    <cdr:to>
      <cdr:x>0.39921</cdr:x>
      <cdr:y>0.98339</cdr:y>
    </cdr:to>
    <cdr:sp macro="" textlink="">
      <cdr:nvSpPr>
        <cdr:cNvPr id="13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14625" y="5057775"/>
          <a:ext cx="1152525" cy="5810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2860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lnSpc>
              <a:spcPts val="16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Доходы</a:t>
          </a:r>
        </a:p>
        <a:p xmlns:a="http://schemas.openxmlformats.org/drawingml/2006/main">
          <a:pPr algn="ctr" rtl="0">
            <a:lnSpc>
              <a:spcPts val="10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от использов.</a:t>
          </a:r>
        </a:p>
        <a:p xmlns:a="http://schemas.openxmlformats.org/drawingml/2006/main">
          <a:pPr algn="ctr" rtl="0">
            <a:lnSpc>
              <a:spcPts val="10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имущества</a:t>
          </a:r>
          <a:r>
            <a:rPr lang="ru-RU" sz="1200" b="0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 xmlns:a="http://schemas.openxmlformats.org/drawingml/2006/main">
          <a:pPr algn="l" rtl="0">
            <a:lnSpc>
              <a:spcPts val="1500"/>
            </a:lnSpc>
            <a:defRPr sz="1000"/>
          </a:pPr>
          <a:endParaRPr lang="ru-RU" sz="1450" b="0" i="0" u="none" strike="noStrike" baseline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0.67355</cdr:x>
      <cdr:y>0.88206</cdr:y>
    </cdr:from>
    <cdr:to>
      <cdr:x>0.79253</cdr:x>
      <cdr:y>0.98339</cdr:y>
    </cdr:to>
    <cdr:sp macro="" textlink="">
      <cdr:nvSpPr>
        <cdr:cNvPr id="14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524625" y="5057775"/>
          <a:ext cx="1152525" cy="5810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2860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lnSpc>
              <a:spcPts val="16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Доходы</a:t>
          </a:r>
        </a:p>
        <a:p xmlns:a="http://schemas.openxmlformats.org/drawingml/2006/main">
          <a:pPr algn="ctr" rtl="0">
            <a:lnSpc>
              <a:spcPts val="10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от продажи</a:t>
          </a:r>
        </a:p>
        <a:p xmlns:a="http://schemas.openxmlformats.org/drawingml/2006/main">
          <a:pPr algn="ctr" rtl="0">
            <a:lnSpc>
              <a:spcPts val="10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имущества</a:t>
          </a:r>
          <a:r>
            <a:rPr lang="ru-RU" sz="1200" b="0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 xmlns:a="http://schemas.openxmlformats.org/drawingml/2006/main">
          <a:pPr algn="l" rtl="0">
            <a:lnSpc>
              <a:spcPts val="1500"/>
            </a:lnSpc>
            <a:defRPr sz="1000"/>
          </a:pPr>
          <a:endParaRPr lang="ru-RU" sz="1450" b="0" i="0" u="none" strike="noStrike" baseline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0.80826</cdr:x>
      <cdr:y>0.88372</cdr:y>
    </cdr:from>
    <cdr:to>
      <cdr:x>0.92724</cdr:x>
      <cdr:y>0.98505</cdr:y>
    </cdr:to>
    <cdr:sp macro="" textlink="">
      <cdr:nvSpPr>
        <cdr:cNvPr id="15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7829550" y="5067300"/>
          <a:ext cx="1152525" cy="5810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2860" rIns="0" bIns="0" anchor="ctr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lnSpc>
              <a:spcPts val="15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Штрафы</a:t>
          </a:r>
        </a:p>
      </cdr:txBody>
    </cdr:sp>
  </cdr:relSizeAnchor>
  <cdr:relSizeAnchor xmlns:cdr="http://schemas.openxmlformats.org/drawingml/2006/chartDrawing">
    <cdr:from>
      <cdr:x>0.54474</cdr:x>
      <cdr:y>0.88206</cdr:y>
    </cdr:from>
    <cdr:to>
      <cdr:x>0.66372</cdr:x>
      <cdr:y>0.98339</cdr:y>
    </cdr:to>
    <cdr:sp macro="" textlink="">
      <cdr:nvSpPr>
        <cdr:cNvPr id="16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276850" y="5057775"/>
          <a:ext cx="1152525" cy="5810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2860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lnSpc>
              <a:spcPts val="16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Доходы</a:t>
          </a:r>
        </a:p>
        <a:p xmlns:a="http://schemas.openxmlformats.org/drawingml/2006/main">
          <a:pPr algn="ctr" rtl="0">
            <a:lnSpc>
              <a:spcPts val="10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от оказания платных услуг</a:t>
          </a:r>
          <a:endParaRPr lang="ru-RU" sz="1200" b="0" i="0" u="none" strike="noStrike" baseline="0">
            <a:solidFill>
              <a:srgbClr val="000000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 algn="l" rtl="0">
            <a:lnSpc>
              <a:spcPts val="1500"/>
            </a:lnSpc>
            <a:defRPr sz="1000"/>
          </a:pPr>
          <a:endParaRPr lang="ru-RU" sz="1450" b="0" i="0" u="none" strike="noStrike" baseline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0.40806</cdr:x>
      <cdr:y>0.8804</cdr:y>
    </cdr:from>
    <cdr:to>
      <cdr:x>0.52704</cdr:x>
      <cdr:y>0.99834</cdr:y>
    </cdr:to>
    <cdr:sp macro="" textlink="">
      <cdr:nvSpPr>
        <cdr:cNvPr id="17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952875" y="5048250"/>
          <a:ext cx="1152525" cy="67627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2860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lnSpc>
              <a:spcPts val="16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Платежи при</a:t>
          </a:r>
        </a:p>
        <a:p xmlns:a="http://schemas.openxmlformats.org/drawingml/2006/main">
          <a:pPr algn="ctr" rtl="0">
            <a:lnSpc>
              <a:spcPts val="10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пользовании</a:t>
          </a:r>
        </a:p>
        <a:p xmlns:a="http://schemas.openxmlformats.org/drawingml/2006/main">
          <a:pPr algn="ctr" rtl="0">
            <a:lnSpc>
              <a:spcPts val="10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природными ресурсами</a:t>
          </a:r>
          <a:r>
            <a:rPr lang="ru-RU" sz="1200" b="0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 xmlns:a="http://schemas.openxmlformats.org/drawingml/2006/main">
          <a:pPr algn="l" rtl="0">
            <a:lnSpc>
              <a:spcPts val="1500"/>
            </a:lnSpc>
            <a:defRPr sz="1000"/>
          </a:pPr>
          <a:endParaRPr lang="ru-RU" sz="1450" b="0" i="0" u="none" strike="noStrike" baseline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0.81439</cdr:x>
      <cdr:y>0.26876</cdr:y>
    </cdr:from>
    <cdr:to>
      <cdr:x>0.90734</cdr:x>
      <cdr:y>0.31414</cdr:y>
    </cdr:to>
    <cdr:sp macro="" textlink="">
      <cdr:nvSpPr>
        <cdr:cNvPr id="698369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7570897" y="1466872"/>
          <a:ext cx="864100" cy="24762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27432" tIns="22860" rIns="0" bIns="0" anchor="t"/>
        <a:lstStyle xmlns:a="http://schemas.openxmlformats.org/drawingml/2006/main"/>
        <a:p xmlns:a="http://schemas.openxmlformats.org/drawingml/2006/main">
          <a:pPr algn="l" rtl="0">
            <a:defRPr sz="1000"/>
          </a:pPr>
          <a:endParaRPr lang="ru-RU" sz="1000" b="1" i="0" u="none" strike="noStrike" baseline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0.18827</cdr:x>
      <cdr:y>0.15978</cdr:y>
    </cdr:from>
    <cdr:to>
      <cdr:x>0.20904</cdr:x>
      <cdr:y>0.15511</cdr:y>
    </cdr:to>
    <cdr:sp macro="" textlink="">
      <cdr:nvSpPr>
        <cdr:cNvPr id="10243" name="Text Box 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608173" y="876760"/>
          <a:ext cx="177022" cy="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75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( 36,6 % )</a:t>
          </a:r>
          <a:r>
            <a:rPr lang="ru-RU" sz="1525" b="0" i="0" u="none" strike="noStrike" baseline="0">
              <a:solidFill>
                <a:srgbClr val="000000"/>
              </a:solidFill>
              <a:latin typeface="Arial Cyr"/>
              <a:cs typeface="Arial Cyr"/>
            </a:rPr>
            <a:t> </a:t>
          </a:r>
        </a:p>
      </cdr:txBody>
    </cdr:sp>
  </cdr:relSizeAnchor>
  <cdr:relSizeAnchor xmlns:cdr="http://schemas.openxmlformats.org/drawingml/2006/chartDrawing">
    <cdr:from>
      <cdr:x>0.21596</cdr:x>
      <cdr:y>0.04949</cdr:y>
    </cdr:from>
    <cdr:to>
      <cdr:x>0.23376</cdr:x>
      <cdr:y>0.04163</cdr:y>
    </cdr:to>
    <cdr:sp macro="" textlink="">
      <cdr:nvSpPr>
        <cdr:cNvPr id="10244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844203" y="273742"/>
          <a:ext cx="151733" cy="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75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 </a:t>
          </a:r>
        </a:p>
      </cdr:txBody>
    </cdr:sp>
  </cdr:relSizeAnchor>
  <cdr:relSizeAnchor xmlns:cdr="http://schemas.openxmlformats.org/drawingml/2006/chartDrawing">
    <cdr:from>
      <cdr:x>0.27034</cdr:x>
      <cdr:y>0.14087</cdr:y>
    </cdr:from>
    <cdr:to>
      <cdr:x>0.2921</cdr:x>
      <cdr:y>0.13448</cdr:y>
    </cdr:to>
    <cdr:sp macro="" textlink="">
      <cdr:nvSpPr>
        <cdr:cNvPr id="10245" name="Text Box 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307832" y="773347"/>
          <a:ext cx="185452" cy="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75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( -15,4% )</a:t>
          </a:r>
        </a:p>
      </cdr:txBody>
    </cdr:sp>
  </cdr:relSizeAnchor>
  <cdr:relSizeAnchor xmlns:cdr="http://schemas.openxmlformats.org/drawingml/2006/chartDrawing">
    <cdr:from>
      <cdr:x>0.23225</cdr:x>
      <cdr:y>0.13251</cdr:y>
    </cdr:from>
    <cdr:to>
      <cdr:x>0.30641</cdr:x>
      <cdr:y>0.17303</cdr:y>
    </cdr:to>
    <cdr:sp macro="" textlink="">
      <cdr:nvSpPr>
        <cdr:cNvPr id="10246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123728" y="908720"/>
          <a:ext cx="678119" cy="27788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 + 3,2%)</a:t>
          </a:r>
          <a:r>
            <a:rPr lang="ru-RU" sz="1000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 </a:t>
          </a:r>
        </a:p>
      </cdr:txBody>
    </cdr:sp>
  </cdr:relSizeAnchor>
  <cdr:relSizeAnchor xmlns:cdr="http://schemas.openxmlformats.org/drawingml/2006/chartDrawing">
    <cdr:from>
      <cdr:x>0.45275</cdr:x>
      <cdr:y>0.5735</cdr:y>
    </cdr:from>
    <cdr:to>
      <cdr:x>0.51362</cdr:x>
      <cdr:y>0.62138</cdr:y>
    </cdr:to>
    <cdr:sp macro="" textlink="">
      <cdr:nvSpPr>
        <cdr:cNvPr id="10247" name="Text Box 7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139952" y="3933056"/>
          <a:ext cx="556595" cy="32836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 + 6,4%) </a:t>
          </a:r>
        </a:p>
      </cdr:txBody>
    </cdr:sp>
  </cdr:relSizeAnchor>
  <cdr:relSizeAnchor xmlns:cdr="http://schemas.openxmlformats.org/drawingml/2006/chartDrawing">
    <cdr:from>
      <cdr:x>0.67527</cdr:x>
      <cdr:y>0.40002</cdr:y>
    </cdr:from>
    <cdr:to>
      <cdr:x>0.7482</cdr:x>
      <cdr:y>0.42434</cdr:y>
    </cdr:to>
    <cdr:sp macro="" textlink="">
      <cdr:nvSpPr>
        <cdr:cNvPr id="10248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759764" y="2190239"/>
          <a:ext cx="621684" cy="13295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0.6575</cdr:x>
      <cdr:y>0.3425</cdr:y>
    </cdr:from>
    <cdr:to>
      <cdr:x>0.73122</cdr:x>
      <cdr:y>0.39021</cdr:y>
    </cdr:to>
    <cdr:sp macro="" textlink="">
      <cdr:nvSpPr>
        <cdr:cNvPr id="10249" name="Text Box 9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012160" y="2348880"/>
          <a:ext cx="674095" cy="32719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 + 2,6%)</a:t>
          </a:r>
        </a:p>
      </cdr:txBody>
    </cdr:sp>
  </cdr:relSizeAnchor>
  <cdr:relSizeAnchor xmlns:cdr="http://schemas.openxmlformats.org/drawingml/2006/chartDrawing">
    <cdr:from>
      <cdr:x>0.87799</cdr:x>
      <cdr:y>0.7205</cdr:y>
    </cdr:from>
    <cdr:to>
      <cdr:x>0.94779</cdr:x>
      <cdr:y>0.76132</cdr:y>
    </cdr:to>
    <cdr:sp macro="" textlink="">
      <cdr:nvSpPr>
        <cdr:cNvPr id="10250" name="Text Box 10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8028384" y="4941168"/>
          <a:ext cx="638251" cy="27994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 - 21,8 %)</a:t>
          </a:r>
        </a:p>
      </cdr:txBody>
    </cdr:sp>
  </cdr:relSizeAnchor>
  <cdr:relSizeAnchor xmlns:cdr="http://schemas.openxmlformats.org/drawingml/2006/chartDrawing">
    <cdr:from>
      <cdr:x>0.12988</cdr:x>
      <cdr:y>0.91099</cdr:y>
    </cdr:from>
    <cdr:to>
      <cdr:x>0.27742</cdr:x>
      <cdr:y>1</cdr:y>
    </cdr:to>
    <cdr:sp macro="" textlink="">
      <cdr:nvSpPr>
        <cdr:cNvPr id="11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187624" y="6247570"/>
          <a:ext cx="1349106" cy="61043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2860" rIns="0" bIns="0" anchor="ctr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defRPr sz="1000"/>
          </a:pPr>
          <a:r>
            <a:rPr lang="ru-RU" sz="1400" b="1" i="0" u="none" strike="noStrike" baseline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Всего </a:t>
          </a:r>
        </a:p>
      </cdr:txBody>
    </cdr:sp>
  </cdr:relSizeAnchor>
  <cdr:relSizeAnchor xmlns:cdr="http://schemas.openxmlformats.org/drawingml/2006/chartDrawing">
    <cdr:from>
      <cdr:x>0.32675</cdr:x>
      <cdr:y>0.88849</cdr:y>
    </cdr:from>
    <cdr:to>
      <cdr:x>0.5245</cdr:x>
      <cdr:y>1</cdr:y>
    </cdr:to>
    <cdr:sp macro="" textlink="">
      <cdr:nvSpPr>
        <cdr:cNvPr id="12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987824" y="6093296"/>
          <a:ext cx="1808226" cy="76470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2860" rIns="0" bIns="0" anchor="ctr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lnSpc>
              <a:spcPts val="1300"/>
            </a:lnSpc>
            <a:defRPr sz="1000"/>
          </a:pPr>
          <a:r>
            <a:rPr lang="ru-RU" sz="1400" b="1" i="0" u="none" strike="noStrike" baseline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Дотации на </a:t>
          </a:r>
        </a:p>
        <a:p xmlns:a="http://schemas.openxmlformats.org/drawingml/2006/main">
          <a:pPr algn="ctr" rtl="0">
            <a:lnSpc>
              <a:spcPts val="1300"/>
            </a:lnSpc>
            <a:defRPr sz="1000"/>
          </a:pPr>
          <a:r>
            <a:rPr lang="ru-RU" sz="1400" b="1" i="0" u="none" strike="noStrike" baseline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выравнивание бюджетной обеспеченности </a:t>
          </a:r>
        </a:p>
      </cdr:txBody>
    </cdr:sp>
  </cdr:relSizeAnchor>
  <cdr:relSizeAnchor xmlns:cdr="http://schemas.openxmlformats.org/drawingml/2006/chartDrawing">
    <cdr:from>
      <cdr:x>0.73625</cdr:x>
      <cdr:y>0.91099</cdr:y>
    </cdr:from>
    <cdr:to>
      <cdr:x>0.88379</cdr:x>
      <cdr:y>1</cdr:y>
    </cdr:to>
    <cdr:sp macro="" textlink="">
      <cdr:nvSpPr>
        <cdr:cNvPr id="13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732240" y="6247570"/>
          <a:ext cx="1349106" cy="61043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2860" rIns="0" bIns="0" anchor="ctr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lnSpc>
              <a:spcPts val="1300"/>
            </a:lnSpc>
            <a:defRPr sz="1000"/>
          </a:pPr>
          <a:r>
            <a:rPr lang="ru-RU" sz="1400" b="1" i="0" u="none" strike="noStrike" baseline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Иные межбюджетные трансферты </a:t>
          </a:r>
        </a:p>
      </cdr:txBody>
    </cdr:sp>
  </cdr:relSizeAnchor>
  <cdr:relSizeAnchor xmlns:cdr="http://schemas.openxmlformats.org/drawingml/2006/chartDrawing">
    <cdr:from>
      <cdr:x>0.54725</cdr:x>
      <cdr:y>0.91099</cdr:y>
    </cdr:from>
    <cdr:to>
      <cdr:x>0.69479</cdr:x>
      <cdr:y>1</cdr:y>
    </cdr:to>
    <cdr:sp macro="" textlink="">
      <cdr:nvSpPr>
        <cdr:cNvPr id="14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004048" y="6247570"/>
          <a:ext cx="1349106" cy="61043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2860" rIns="0" bIns="0" anchor="ctr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defRPr sz="1000"/>
          </a:pPr>
          <a:r>
            <a:rPr lang="ru-RU" sz="1400" b="1" i="0" u="none" strike="noStrike" baseline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Субвенции 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0.01768</cdr:x>
      <cdr:y>0.02798</cdr:y>
    </cdr:from>
    <cdr:to>
      <cdr:x>0.12349</cdr:x>
      <cdr:y>0.1287</cdr:y>
    </cdr:to>
    <cdr:sp macro="" textlink="">
      <cdr:nvSpPr>
        <cdr:cNvPr id="14950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59874" y="93928"/>
          <a:ext cx="956803" cy="33811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45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2020 год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0.01819</cdr:x>
      <cdr:y>0.01572</cdr:y>
    </cdr:from>
    <cdr:to>
      <cdr:x>0.12918</cdr:x>
      <cdr:y>0.13612</cdr:y>
    </cdr:to>
    <cdr:sp macro="" textlink="">
      <cdr:nvSpPr>
        <cdr:cNvPr id="148481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58399" y="50800"/>
          <a:ext cx="949405" cy="41145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45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2020 год</a:t>
          </a: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0.01768</cdr:x>
      <cdr:y>0.02798</cdr:y>
    </cdr:from>
    <cdr:to>
      <cdr:x>0.12349</cdr:x>
      <cdr:y>0.13774</cdr:y>
    </cdr:to>
    <cdr:sp macro="" textlink="">
      <cdr:nvSpPr>
        <cdr:cNvPr id="14950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61666" y="87904"/>
          <a:ext cx="967526" cy="34483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45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2021 год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EEB000-FF89-49F4-BCE0-872ED23B4A8D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814912-1D48-41A6-8737-A79431F6D0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966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14912-1D48-41A6-8737-A79431F6D00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9836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5C698-DAEC-4D01-B0A2-17D0526AFE51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0975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14912-1D48-41A6-8737-A79431F6D008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0299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14912-1D48-41A6-8737-A79431F6D008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0460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krutin.omskportal.ru/ru/municipal/localAuthList/3-52-226-1/officialsite/photo/3-52-226-1-Photo/018/imageBig/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752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903" y="1373916"/>
            <a:ext cx="8946740" cy="4392488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1800" b="1" i="1" cap="all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Комитет финансов и контроля администрации </a:t>
            </a:r>
            <a:r>
              <a:rPr lang="ru-RU" sz="1800" b="1" i="1" cap="all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крутинского</a:t>
            </a:r>
            <a:r>
              <a:rPr lang="ru-RU" sz="1800" b="1" i="1" cap="all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омской области</a:t>
            </a:r>
            <a:br>
              <a:rPr lang="ru-RU" sz="1800" b="1" i="1" cap="all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cap="all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i="1" cap="all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cap="all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i="1" cap="all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cap="all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r>
              <a:rPr lang="ru-RU" sz="3600" b="1" i="1" cap="all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cap="all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cap="all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cap="all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cap="all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cap="all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cap="all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cap="all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cap="all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cap="all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cap="all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cap="all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cap="all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cap="all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cap="all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cap="all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cap="all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(на основе Проекта районного бюджета на 2021 год</a:t>
            </a:r>
            <a:br>
              <a:rPr lang="ru-RU" sz="1800" b="1" i="1" cap="all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cap="all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и на плановый период 2022 и 2023 годов)</a:t>
            </a:r>
            <a:endParaRPr lang="ru-RU" sz="18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xmlns="" id="{DE7F6480-D8C7-482F-B25D-770583989985}"/>
              </a:ext>
            </a:extLst>
          </p:cNvPr>
          <p:cNvGraphicFramePr>
            <a:graphicFrameLocks/>
          </p:cNvGraphicFramePr>
          <p:nvPr/>
        </p:nvGraphicFramePr>
        <p:xfrm>
          <a:off x="0" y="0"/>
          <a:ext cx="9144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5402683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Структура налоговых и неналоговых доходов бюджета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Chart 2">
            <a:extLst>
              <a:ext uri="{FF2B5EF4-FFF2-40B4-BE49-F238E27FC236}">
                <a16:creationId xmlns:a16="http://schemas.microsoft.com/office/drawing/2014/main" xmlns="" id="{0FA1DC53-C0DF-48DE-AA2A-7F33906166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97510798"/>
              </p:ext>
            </p:extLst>
          </p:nvPr>
        </p:nvGraphicFramePr>
        <p:xfrm>
          <a:off x="107504" y="1600200"/>
          <a:ext cx="4295328" cy="5069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3">
            <a:extLst>
              <a:ext uri="{FF2B5EF4-FFF2-40B4-BE49-F238E27FC236}">
                <a16:creationId xmlns:a16="http://schemas.microsoft.com/office/drawing/2014/main" xmlns="" id="{A9C89172-E39E-4BC0-8FCB-4FBE0974590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41365037"/>
              </p:ext>
            </p:extLst>
          </p:nvPr>
        </p:nvGraphicFramePr>
        <p:xfrm>
          <a:off x="4529336" y="1600200"/>
          <a:ext cx="4402832" cy="5069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4190694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4868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Структура всех доходов бюджета</a:t>
            </a:r>
          </a:p>
        </p:txBody>
      </p:sp>
      <p:graphicFrame>
        <p:nvGraphicFramePr>
          <p:cNvPr id="6" name="Chart 6"/>
          <p:cNvGraphicFramePr>
            <a:graphicFrameLocks noGrp="1"/>
          </p:cNvGraphicFramePr>
          <p:nvPr>
            <p:ph sz="half" idx="2"/>
          </p:nvPr>
        </p:nvGraphicFramePr>
        <p:xfrm>
          <a:off x="0" y="3573016"/>
          <a:ext cx="9144000" cy="3284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5">
            <a:extLst>
              <a:ext uri="{FF2B5EF4-FFF2-40B4-BE49-F238E27FC236}">
                <a16:creationId xmlns:a16="http://schemas.microsoft.com/office/drawing/2014/main" xmlns="" id="{761963C6-0D30-4FA8-ADBA-649AFC12E1B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46732125"/>
              </p:ext>
            </p:extLst>
          </p:nvPr>
        </p:nvGraphicFramePr>
        <p:xfrm>
          <a:off x="0" y="731838"/>
          <a:ext cx="9143999" cy="279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6">
            <a:extLst>
              <a:ext uri="{FF2B5EF4-FFF2-40B4-BE49-F238E27FC236}">
                <a16:creationId xmlns:a16="http://schemas.microsoft.com/office/drawing/2014/main" xmlns="" id="{6111F724-2FBB-4072-8B90-9D6205FF80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77832338"/>
              </p:ext>
            </p:extLst>
          </p:nvPr>
        </p:nvGraphicFramePr>
        <p:xfrm>
          <a:off x="1" y="3716338"/>
          <a:ext cx="9036496" cy="3141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38884695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6" y="273050"/>
            <a:ext cx="4330824" cy="585311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rgbClr val="660066"/>
                </a:solidFill>
              </a:rPr>
              <a:t>РАЗДЕЛЫ РАСХОДОВ РАЙОННОГО БЮДЖЕТА</a:t>
            </a:r>
          </a:p>
          <a:p>
            <a:pPr marL="0" indent="0" algn="ctr">
              <a:buNone/>
            </a:pP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2780928"/>
            <a:ext cx="3912369" cy="3960440"/>
          </a:xfrm>
        </p:spPr>
        <p:txBody>
          <a:bodyPr>
            <a:normAutofit/>
          </a:bodyPr>
          <a:lstStyle/>
          <a:p>
            <a:pPr algn="just"/>
            <a:r>
              <a:rPr lang="ru-RU" sz="1800" b="1" dirty="0">
                <a:solidFill>
                  <a:srgbClr val="002060"/>
                </a:solidFill>
              </a:rPr>
              <a:t>РАСХОДЫ БЮДЖЕТА </a:t>
            </a:r>
            <a:r>
              <a:rPr lang="ru-RU" sz="1800" dirty="0">
                <a:solidFill>
                  <a:srgbClr val="002060"/>
                </a:solidFill>
              </a:rPr>
              <a:t>– это выплачиваемые из бюджета денежные средства.</a:t>
            </a:r>
          </a:p>
          <a:p>
            <a:pPr indent="457200" algn="just"/>
            <a:r>
              <a:rPr lang="ru-RU" sz="1800" dirty="0">
                <a:solidFill>
                  <a:srgbClr val="002060"/>
                </a:solidFill>
              </a:rPr>
              <a:t>Расходы бюджета выражают экономические отношения, складывающиеся в процессе распределения и использования денежных средств соответствующих бюджетов бюджетной системы Российской Федерации. </a:t>
            </a:r>
          </a:p>
          <a:p>
            <a:pPr indent="457200" algn="just"/>
            <a:r>
              <a:rPr lang="ru-RU" sz="1800" dirty="0">
                <a:solidFill>
                  <a:srgbClr val="002060"/>
                </a:solidFill>
              </a:rPr>
              <a:t>Расходы районного бюджета состоят из 8 разделов.</a:t>
            </a:r>
          </a:p>
        </p:txBody>
      </p:sp>
      <p:pic>
        <p:nvPicPr>
          <p:cNvPr id="2052" name="Picture 4" descr="ÐÐ°ÑÑÐ¸Ð½ÐºÐ¸ Ð¿Ð¾ Ð·Ð°Ð¿ÑÐ¾ÑÑ ÐºÐ°ÑÑÐ¸Ð½ÐºÐ¸ Ð¿ÑÐ¾ ÑÐ°ÑÑÐ¾Ð´Ñ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3984377" cy="252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07505" y="1877922"/>
            <a:ext cx="3384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660066"/>
                </a:solidFill>
              </a:rPr>
              <a:t>ЧТО ТАКОЕ РАСХОДЫ БЮДЖЕТА ?</a:t>
            </a:r>
          </a:p>
          <a:p>
            <a:pPr algn="ctr"/>
            <a:endParaRPr lang="ru-RU" sz="2400" b="1" dirty="0">
              <a:solidFill>
                <a:srgbClr val="660066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102466" y="1376771"/>
            <a:ext cx="2952328" cy="720670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Общегосударственные вопросы</a:t>
            </a:r>
          </a:p>
        </p:txBody>
      </p:sp>
      <p:sp>
        <p:nvSpPr>
          <p:cNvPr id="7" name="Овал 6"/>
          <p:cNvSpPr/>
          <p:nvPr/>
        </p:nvSpPr>
        <p:spPr>
          <a:xfrm>
            <a:off x="6927539" y="1816301"/>
            <a:ext cx="1867036" cy="9542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Национальная экономика</a:t>
            </a:r>
          </a:p>
        </p:txBody>
      </p:sp>
      <p:sp>
        <p:nvSpPr>
          <p:cNvPr id="8" name="Овал 7"/>
          <p:cNvSpPr/>
          <p:nvPr/>
        </p:nvSpPr>
        <p:spPr>
          <a:xfrm>
            <a:off x="4572000" y="2451972"/>
            <a:ext cx="1728192" cy="1008112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Жилищно-коммунальное хозяйство</a:t>
            </a:r>
          </a:p>
        </p:txBody>
      </p:sp>
      <p:sp>
        <p:nvSpPr>
          <p:cNvPr id="9" name="Овал 8"/>
          <p:cNvSpPr/>
          <p:nvPr/>
        </p:nvSpPr>
        <p:spPr>
          <a:xfrm>
            <a:off x="6927539" y="3093844"/>
            <a:ext cx="1584176" cy="1008112"/>
          </a:xfrm>
          <a:prstGeom prst="ellips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Образование</a:t>
            </a:r>
          </a:p>
        </p:txBody>
      </p:sp>
      <p:sp>
        <p:nvSpPr>
          <p:cNvPr id="10" name="Овал 9"/>
          <p:cNvSpPr/>
          <p:nvPr/>
        </p:nvSpPr>
        <p:spPr>
          <a:xfrm>
            <a:off x="4460459" y="3929027"/>
            <a:ext cx="1839733" cy="864096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Культура, кинематография</a:t>
            </a:r>
          </a:p>
        </p:txBody>
      </p:sp>
      <p:sp>
        <p:nvSpPr>
          <p:cNvPr id="11" name="Овал 10"/>
          <p:cNvSpPr/>
          <p:nvPr/>
        </p:nvSpPr>
        <p:spPr>
          <a:xfrm>
            <a:off x="6963780" y="4361075"/>
            <a:ext cx="1831032" cy="936104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Социальная политика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4572000" y="5157192"/>
            <a:ext cx="1512168" cy="1020516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Физическая культура и спорт</a:t>
            </a:r>
          </a:p>
        </p:txBody>
      </p:sp>
      <p:sp>
        <p:nvSpPr>
          <p:cNvPr id="13" name="Овал 12"/>
          <p:cNvSpPr/>
          <p:nvPr/>
        </p:nvSpPr>
        <p:spPr>
          <a:xfrm>
            <a:off x="6603204" y="5629589"/>
            <a:ext cx="1858615" cy="936104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Межбюджетные трансферты</a:t>
            </a:r>
          </a:p>
        </p:txBody>
      </p:sp>
    </p:spTree>
    <p:extLst>
      <p:ext uri="{BB962C8B-B14F-4D97-AF65-F5344CB8AC3E}">
        <p14:creationId xmlns:p14="http://schemas.microsoft.com/office/powerpoint/2010/main" xmlns="" val="25021380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18058"/>
          </a:xfrm>
        </p:spPr>
        <p:txBody>
          <a:bodyPr>
            <a:noAutofit/>
          </a:bodyPr>
          <a:lstStyle/>
          <a:p>
            <a:r>
              <a:rPr lang="ru-RU" sz="2800" b="1" i="1" dirty="0">
                <a:solidFill>
                  <a:srgbClr val="0000CC"/>
                </a:solidFill>
              </a:rPr>
              <a:t>РАСХОДЫ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18058"/>
            <a:ext cx="8928992" cy="6439942"/>
          </a:xfrm>
        </p:spPr>
        <p:txBody>
          <a:bodyPr numCol="2" spcCol="216000">
            <a:noAutofit/>
          </a:bodyPr>
          <a:lstStyle/>
          <a:p>
            <a:pPr marL="0" indent="457200" algn="just">
              <a:spcBef>
                <a:spcPts val="0"/>
              </a:spcBef>
              <a:buNone/>
            </a:pPr>
            <a:r>
              <a:rPr lang="ru-RU" sz="1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расходов районного бюджета осуществлялось с учетом принципов бюджетирования, ориентированного на результат, и раздельного планирования бюджета по действующим и принимаемым расходным обязательствам в увязке с показателями непосредственных и конечных результатов.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1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условиях имеющихся финансовых ресурсов районный бюджет на 2021 год предусматривает первоочередное обеспечение выполнения действующих обязательств бюджета и реализацию ряда приоритетных направлений политики Крутинского муниципального района.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1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же, как и в 2020 году для финансового обеспечения осуществления деятельности бюджетных учреждений из районного бюджета предоставляется субсидия на возмещение нормативных затрат, связанных с оказанием ими в соответствии с муниципальным заданием муниципальных услуг (выполнением работ).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1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ассигнований на оказание муниципальных услуг и исполнение публично-нормативных обязательств проводилось с учетом оценки потребности в оказании каждой услуги и количества получателей социальных услуг.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1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расходов районного бюджета на 2021 год определен в размере 387 466,65 тыс. рублей, что ниже объемов расходов 2020 года на 17 129,29 тыс. рублей или на 4,6 %.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1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бюджета по расходам на 2021 год на 99,7 % состоит из муниципальных программ Крутинского муниципального района с общим объемом бюджетных ассигнований 386 424,22 тыс. рублей: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1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«Развитие экономического потенциала Крутинского муниципального района Омской области» - финансовое обеспечение составляет 85 165,68 тыс. рублей;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1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«Развитие социально-культурной сферы Крутинского муниципального района Омской области» - финансовое обеспечение составляет 301 253,54 тыс. рублей.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1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«Формирование законопослушного поведения участников дорожного движения в Крутинском муниципальном районе Омской области на 2019-2023 годы» - финансовое обеспечение составляет 5,0 тыс. рублей. 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1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Непрограммные расходы районного бюджета запланированы на 2021 год в объеме 1042,43 тыс. рублей, что составляет 0,3 % от общего объема расходов районного бюджета. В составе непрограммных расходов отражаются расходы на содержание Крутинского районного Совета Омской области.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1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расходной части районного бюджета на 2021 год осуществлялось в соответствии с Порядком и методикой планирования бюджетных ассигнований районного бюджета на 2021– 2023 годы, исходя из единых подходов планирования по видам расходов. Увеличение расходов в планируемом периоде предусмотрено на оплату труда работников бюджетной сферы (образование и культура) по следующим направлениям: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1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соблюдение условий доведения заработной платы работников отраслей образования и культуры до средней заработной платы в регионе, предусмотренных «майскими» указами Президента Российской Федерации;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1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увеличение минимального размера оплаты труда с 13 949,50 рублей до 14 250,81 рублей (+2,2 %) с 01 января 2021 года.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1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содержание выборных должностных лиц и муниципальных служащих планируются в размере 30 062,3 тыс. рублей. Расходы на содержание органов местного самоуправления ограничены нормативом, установленным Правительством Омской области. На 2021 год Крутинскому муниципальному району утвержден норматив в размере 35 873,50 тыс. рублей, что выше уровня 2020 года на 3 232,80 тыс. рублей или на 9,9 % (32 640,70 тыс. рублей).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1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оплату услуг связи, электроэнергии, водоснабжения  предусмотрены на 2021 год на уровне 2020 года. 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1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 по нижеперечисленным статьям расходов запланировано: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1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услуги связи - 2 328,24 тыс. рублей; 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1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электроэнергия - 3 356,79 тыс. рублей;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1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транспортные услуги – 3 195,18 тыс. рублей; 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1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работы, услуги по содержанию имущества - 10 153,07 тыс. рублей;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1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прочие работы и услуги - 11 186,71 тыс. рублей; 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1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увеличение стоимости материальных запасов (ГСМ, канцелярские и хозяйственные материалы и пр.) - 16 768,56 тыс. рублей.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10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на оплату расходов по теплоснабжению, приобретению газа, твердого топлива учреждений бюджетной сферы запланированы по утвержденному Министерством экономики Омской области Балансу расходов на оплату потребления топливно-энергетических ресурсов Омской области на 2021 год в сумме 41 819,24 тыс. рублей (увеличение суммы по ББР на 12 431,44 тыс. рублей или 42,3 % связано с ростом прогнозного тарифа, а также с тем, что в первоначальном бюджете 2020 года по расходам на оплату потребления топливно-энергетических ресурсов было заложено 70% от необходимой потребности, а в 2021 году предусмотрено 100%).</a:t>
            </a:r>
          </a:p>
        </p:txBody>
      </p:sp>
    </p:spTree>
    <p:extLst>
      <p:ext uri="{BB962C8B-B14F-4D97-AF65-F5344CB8AC3E}">
        <p14:creationId xmlns:p14="http://schemas.microsoft.com/office/powerpoint/2010/main" xmlns="" val="20135994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800" b="1" i="1" dirty="0">
                <a:solidFill>
                  <a:srgbClr val="0000CC"/>
                </a:solidFill>
              </a:rPr>
              <a:t>РАСХОДЫ ПО РАЗДЕЛАМ БЮДЖЕТА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97666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70000" lnSpcReduction="20000"/>
          </a:bodyPr>
          <a:lstStyle/>
          <a:p>
            <a:pPr marL="0" indent="45720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1900" b="1" u="sng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9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по разделу </a:t>
            </a:r>
            <a:r>
              <a:rPr lang="ru-RU" sz="1900" b="1" u="sng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«Общегосударственные вопросы» </a:t>
            </a:r>
            <a:r>
              <a:rPr lang="ru-RU" sz="19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запланированы в рамках муниципальной программы </a:t>
            </a:r>
            <a:r>
              <a:rPr lang="ru-RU" sz="1900" dirty="0" err="1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Крутинского</a:t>
            </a:r>
            <a:r>
              <a:rPr lang="ru-RU" sz="19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Омской области «Развитие экономического потенциала </a:t>
            </a:r>
            <a:r>
              <a:rPr lang="ru-RU" sz="1900" dirty="0" err="1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Крутинского</a:t>
            </a:r>
            <a:r>
              <a:rPr lang="ru-RU" sz="19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района» и непрограммных направлениях.</a:t>
            </a:r>
          </a:p>
          <a:p>
            <a:pPr marL="0" indent="45720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запланированы в объеме 41 966,64 тыс. рублей.  Снижение к уровню 2020 года составило 4,0 % или 1 608,36 тыс. рублей. Резервный фонд предусмотрен на уровне 2020 года в сумме 300,0 тыс. рублей. По другим общегосударственным вопросам запланировано увеличение расходов на 1 016,88 тыс. рублей.  </a:t>
            </a:r>
          </a:p>
          <a:p>
            <a:pPr marL="0" indent="45720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19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9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бюджетных ассигнований по разделу </a:t>
            </a:r>
            <a:r>
              <a:rPr lang="ru-RU" sz="1900" b="1" u="sng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«Национальная экономика»</a:t>
            </a:r>
            <a:r>
              <a:rPr lang="ru-RU" sz="1900" u="sng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запланирован в сумме 13 606,54 тыс. рублей, что на 9,3 % выше бюджетных ассигнований, предусмотренных в 2020 году (+1 159,90 тыс. рублей). Объем дорожного фонда Крутинского муниципального района Омской области по сравнению с 2020 годом увеличится на 911,26 тыс. рублей или на 18,4 % и составит 5 873,68 тыс. рублей. По подразделу «Транспорт» запланировано 3 000,00 тыс. рублей. По подразделу «Сельское хозяйство и рыболовство» увеличение расходов произошло на 98,64 тыс. руб. за счет осуществления полномочия в сфере поддержки сельскохозяйственного производства и составило 3 482,86 тыс. рублей. </a:t>
            </a:r>
          </a:p>
          <a:p>
            <a:pPr marL="0" indent="45720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45720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9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разделу </a:t>
            </a:r>
            <a:r>
              <a:rPr lang="ru-RU" sz="1900" b="1" u="sng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«Жилищно-коммунальное хозяйство</a:t>
            </a:r>
            <a:r>
              <a:rPr lang="ru-RU" sz="19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9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2021 год предусмотрены расходы в размере 1 784,09 тыс. рублей, что на 493,63 тыс. рублей или на 38,3 % выше бюджетных ассигнований 2020 года. В районном бюджете предусмотрены средства на исполнение закрепленных полномочий для перечисления бюджетам поселений на организацию в границах поселения водоснабжения населения в сумме 1 650,00 тыс. рублей (рост 593,63 тыс. рублей).</a:t>
            </a:r>
          </a:p>
          <a:p>
            <a:pPr marL="0" indent="45720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19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9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бюджетных ассигнований по разделу </a:t>
            </a:r>
            <a:r>
              <a:rPr lang="ru-RU" sz="1900" b="1" u="sng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«Образование»</a:t>
            </a:r>
            <a:r>
              <a:rPr lang="ru-RU" sz="19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запланирован в сумме 249 798,56 тыс. рублей, что на 5,7 % выше объема бюджетных ассигнований, предусмотренных на 2020 год (+13 520,31 тыс. рублей). Рост расходов произошел за счет увеличения объемов субвенции на общеобразовательный процесс (+5 457,42 тыс. рублей).</a:t>
            </a:r>
          </a:p>
          <a:p>
            <a:pPr marL="0" indent="45720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1900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9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по разделу </a:t>
            </a:r>
            <a:r>
              <a:rPr lang="ru-RU" sz="1900" b="1" u="sng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«Культура, кинематография»</a:t>
            </a:r>
            <a:r>
              <a:rPr lang="ru-RU" sz="19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запланированы в сумме 43 877,52 тыс. рублей. Увеличение объемов к уровню 2020 года составит 11,0 % (+4 341,22 тыс. рублей), рост расходов связан с увеличением фонда оплаты труда в сфере культуры.  </a:t>
            </a:r>
          </a:p>
          <a:p>
            <a:pPr marL="0" indent="457200" algn="just">
              <a:lnSpc>
                <a:spcPct val="110000"/>
              </a:lnSpc>
              <a:spcBef>
                <a:spcPts val="0"/>
              </a:spcBef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169909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208912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12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бюджетных ассигнований по разделу </a:t>
            </a:r>
            <a:r>
              <a:rPr lang="ru-RU" sz="1200" b="1" u="sng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«Социальная политика»</a:t>
            </a:r>
            <a:r>
              <a:rPr lang="ru-RU" sz="12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запланирован в сумме 11 868,22 тыс. рублей, уменьшение составит 9,2 % или 1 207,38 тыс. рублей. </a:t>
            </a:r>
          </a:p>
          <a:p>
            <a:pPr indent="457200" algn="just"/>
            <a:r>
              <a:rPr lang="ru-RU" sz="12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в сумме 17,99 тыс. рублей планируется на предоставление приемным семьям мер социальной поддержки и в сумме 26,70 тыс. рублей на доплату к пенсиям муниципальных служащих.</a:t>
            </a:r>
          </a:p>
          <a:p>
            <a:pPr indent="457200" algn="just"/>
            <a:r>
              <a:rPr lang="ru-RU" sz="12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Уменьшение запланировано по следующим статьям расходов:</a:t>
            </a:r>
          </a:p>
          <a:p>
            <a:pPr indent="457200" algn="just"/>
            <a:r>
              <a:rPr lang="ru-RU" sz="12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 выплату ежемесячной компенсации части платы, взимаемой за содержание ребенка (детей) в дошкольных образовательных учреждениях, на 80,54 тыс. рублей;</a:t>
            </a:r>
          </a:p>
          <a:p>
            <a:pPr indent="457200" algn="just"/>
            <a:r>
              <a:rPr lang="ru-RU" sz="12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 предоставление мер социальной поддержки опекунам (попечителям) детей-сирот и детей, оставшихся без попечения родителей на 1 139,73 тыс. рублей;</a:t>
            </a:r>
          </a:p>
          <a:p>
            <a:pPr indent="457200" algn="just"/>
            <a:r>
              <a:rPr lang="ru-RU" sz="12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 ежемесячное денежное вознаграждение опекунам (попечителям, приемным родителям) на 31,80 тыс. рублей.</a:t>
            </a:r>
          </a:p>
          <a:p>
            <a:pPr indent="457200" algn="just"/>
            <a:endParaRPr lang="ru-RU" sz="12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12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бюджетных ассигнований по разделу </a:t>
            </a:r>
            <a:r>
              <a:rPr lang="ru-RU" sz="1200" b="1" u="sng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«Физическая культура и спорт»</a:t>
            </a:r>
            <a:r>
              <a:rPr lang="ru-RU" sz="12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запланирован в сумме 600,0 тыс. рублей, что на уровне 2020 года. </a:t>
            </a:r>
          </a:p>
          <a:p>
            <a:pPr indent="457200" algn="just"/>
            <a:r>
              <a:rPr lang="ru-RU" sz="12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12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разделу </a:t>
            </a:r>
            <a:r>
              <a:rPr lang="ru-RU" sz="1200" b="1" u="sng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«Межбюджетные трансферты общего характера бюджетам субъектов Российской Федерации и муниципальных образований»</a:t>
            </a:r>
            <a:r>
              <a:rPr lang="ru-RU" sz="12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нецелевой финансовой помощи бюджетам поселений на 2021 год составляет 23 965,07 тыс. рублей, что на 10,4 % ниже уровня 2020 года (-2 786,76 тыс. рублей), за счет отсутствия в проекте районного бюджета иных дотаций бюджетам поселений.</a:t>
            </a:r>
          </a:p>
          <a:p>
            <a:pPr indent="457200" algn="just"/>
            <a:r>
              <a:rPr lang="ru-RU" sz="12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структуре расходов районного бюджета по разделу «Межбюджетные трансферты общего характера бюджетам бюджетной системы Российской Федерации» на 2021 год 100,00 % занимает подраздел «Дотации на выравнивание бюджетной обеспеченности субъектов Российской Федерации и муниципальных образований».</a:t>
            </a:r>
          </a:p>
          <a:p>
            <a:pPr indent="457200" algn="just"/>
            <a:r>
              <a:rPr lang="ru-RU" sz="12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Дотация на выравнивание бюджетной обеспеченности поселений Крутинского муниципального района составляет 23 965,07 тыс. рублей, что ниже уровня 2020 года на 10,4 % или на 2 786,76 тыс. рублей. </a:t>
            </a:r>
          </a:p>
        </p:txBody>
      </p:sp>
    </p:spTree>
    <p:extLst>
      <p:ext uri="{BB962C8B-B14F-4D97-AF65-F5344CB8AC3E}">
        <p14:creationId xmlns:p14="http://schemas.microsoft.com/office/powerpoint/2010/main" xmlns="" val="37632545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88641"/>
            <a:ext cx="7772400" cy="108012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Бюджетная система </a:t>
            </a:r>
            <a:r>
              <a:rPr lang="ru-RU" dirty="0" err="1">
                <a:solidFill>
                  <a:srgbClr val="002060"/>
                </a:solidFill>
              </a:rPr>
              <a:t>Крутинского</a:t>
            </a:r>
            <a:r>
              <a:rPr lang="ru-RU" dirty="0">
                <a:solidFill>
                  <a:srgbClr val="002060"/>
                </a:solidFill>
              </a:rPr>
              <a:t> муниципального района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844824"/>
            <a:ext cx="6400800" cy="46805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881336" y="1457413"/>
            <a:ext cx="4958916" cy="1588413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Консолидированный бюджет </a:t>
            </a:r>
            <a:r>
              <a:rPr lang="ru-RU" dirty="0" err="1"/>
              <a:t>Крутинского</a:t>
            </a:r>
            <a:r>
              <a:rPr lang="ru-RU" dirty="0"/>
              <a:t> муниципального района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29316" y="3479789"/>
            <a:ext cx="2088232" cy="11440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Бюджет муниципального района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985265" y="3369243"/>
            <a:ext cx="2376264" cy="11900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Свод бюджетов городского и сельских поселений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67944" y="5027426"/>
            <a:ext cx="1656184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Бюджет городского поселения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255533" y="5027426"/>
            <a:ext cx="1656184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Бюджеты сельских поселений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5940152" y="2924944"/>
            <a:ext cx="900100" cy="36004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1979712" y="2924944"/>
            <a:ext cx="720000" cy="44429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5796136" y="4577324"/>
            <a:ext cx="864096" cy="79589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7596336" y="4577324"/>
            <a:ext cx="360040" cy="3638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32865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9129" y="2007915"/>
            <a:ext cx="2638134" cy="7774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2040" y="0"/>
            <a:ext cx="4211960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dirty="0">
                <a:solidFill>
                  <a:srgbClr val="002060"/>
                </a:solidFill>
              </a:rPr>
              <a:t>Основа составления проекта бюджета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002060"/>
                </a:solidFill>
              </a:rPr>
              <a:t>Положения Послания Президента Российской Федерации Федеральному Собранию Российской Федерации </a:t>
            </a:r>
          </a:p>
          <a:p>
            <a:pPr algn="just" hangingPunct="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002060"/>
                </a:solidFill>
              </a:rPr>
              <a:t>Основные направления бюджетной и налоговой политики </a:t>
            </a:r>
            <a:r>
              <a:rPr lang="ru-RU" sz="1400" dirty="0" err="1">
                <a:solidFill>
                  <a:srgbClr val="002060"/>
                </a:solidFill>
              </a:rPr>
              <a:t>Крутинского</a:t>
            </a:r>
            <a:r>
              <a:rPr lang="ru-RU" sz="1400" dirty="0">
                <a:solidFill>
                  <a:srgbClr val="002060"/>
                </a:solidFill>
              </a:rPr>
              <a:t> муниципального района Омской области</a:t>
            </a:r>
          </a:p>
          <a:p>
            <a:pPr algn="just" hangingPunct="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002060"/>
                </a:solidFill>
              </a:rPr>
              <a:t>Прогноз социально-экономического развития </a:t>
            </a:r>
            <a:r>
              <a:rPr lang="ru-RU" sz="1400" dirty="0" err="1">
                <a:solidFill>
                  <a:srgbClr val="002060"/>
                </a:solidFill>
              </a:rPr>
              <a:t>Крутинского</a:t>
            </a:r>
            <a:r>
              <a:rPr lang="ru-RU" sz="1400" dirty="0">
                <a:solidFill>
                  <a:srgbClr val="002060"/>
                </a:solidFill>
              </a:rPr>
              <a:t> муниципального района Омской области </a:t>
            </a:r>
          </a:p>
          <a:p>
            <a:pPr algn="just" hangingPunct="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002060"/>
                </a:solidFill>
              </a:rPr>
              <a:t>Муниципальные программы </a:t>
            </a:r>
            <a:r>
              <a:rPr lang="ru-RU" sz="1400" dirty="0" err="1">
                <a:solidFill>
                  <a:srgbClr val="002060"/>
                </a:solidFill>
              </a:rPr>
              <a:t>Крутинского</a:t>
            </a:r>
            <a:r>
              <a:rPr lang="ru-RU" sz="1400" dirty="0">
                <a:solidFill>
                  <a:srgbClr val="002060"/>
                </a:solidFill>
              </a:rPr>
              <a:t> муниципального района</a:t>
            </a:r>
          </a:p>
          <a:p>
            <a:pPr algn="just" hangingPunct="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002060"/>
                </a:solidFill>
              </a:rPr>
              <a:t>Бюджетный прогноз </a:t>
            </a:r>
            <a:r>
              <a:rPr lang="ru-RU" sz="1400" dirty="0" err="1">
                <a:solidFill>
                  <a:srgbClr val="002060"/>
                </a:solidFill>
              </a:rPr>
              <a:t>Крутинского</a:t>
            </a:r>
            <a:r>
              <a:rPr lang="ru-RU" sz="1400" dirty="0">
                <a:solidFill>
                  <a:srgbClr val="002060"/>
                </a:solidFill>
              </a:rPr>
              <a:t> муниципального района на долгосрочный период </a:t>
            </a:r>
          </a:p>
          <a:p>
            <a:pPr marL="0" indent="0" algn="ctr" hangingPunct="0">
              <a:buNone/>
            </a:pPr>
            <a:endParaRPr lang="ru-RU" sz="1400" b="1" dirty="0">
              <a:solidFill>
                <a:srgbClr val="002060"/>
              </a:solidFill>
            </a:endParaRPr>
          </a:p>
          <a:p>
            <a:pPr marL="0" indent="0" algn="ctr" hangingPunct="0">
              <a:buNone/>
            </a:pPr>
            <a:r>
              <a:rPr lang="ru-RU" sz="1400" b="1" dirty="0">
                <a:solidFill>
                  <a:srgbClr val="002060"/>
                </a:solidFill>
              </a:rPr>
              <a:t>ЭТАПЫ БЮДЖЕТНОГО ПРОЦЕССА В КРУТИНСКОМ МУНИЦИПАЛЬНОМ РАЙОНЕ ОМСКОЙ ОБЛАСТИ</a:t>
            </a:r>
          </a:p>
          <a:p>
            <a:pPr marL="0" indent="0" algn="ctr" hangingPunct="0">
              <a:buNone/>
            </a:pPr>
            <a:endParaRPr lang="ru-RU" sz="1400" b="1" dirty="0">
              <a:solidFill>
                <a:srgbClr val="002060"/>
              </a:solidFill>
            </a:endParaRPr>
          </a:p>
          <a:p>
            <a:pPr algn="just" hangingPunct="0">
              <a:buFont typeface="Wingdings" panose="05000000000000000000" pitchFamily="2" charset="2"/>
              <a:buChar char="v"/>
            </a:pPr>
            <a:r>
              <a:rPr lang="ru-RU" sz="1400" b="1" dirty="0">
                <a:solidFill>
                  <a:srgbClr val="002060"/>
                </a:solidFill>
              </a:rPr>
              <a:t>Составление проекта районного бюджета</a:t>
            </a:r>
          </a:p>
          <a:p>
            <a:pPr algn="just" hangingPunct="0">
              <a:buFont typeface="Wingdings" panose="05000000000000000000" pitchFamily="2" charset="2"/>
              <a:buChar char="v"/>
            </a:pPr>
            <a:r>
              <a:rPr lang="ru-RU" sz="1400" b="1" dirty="0">
                <a:solidFill>
                  <a:srgbClr val="002060"/>
                </a:solidFill>
              </a:rPr>
              <a:t>Рассмотрение и утверждение районного бюджета</a:t>
            </a:r>
          </a:p>
          <a:p>
            <a:pPr algn="just" hangingPunct="0">
              <a:buFont typeface="Wingdings" panose="05000000000000000000" pitchFamily="2" charset="2"/>
              <a:buChar char="v"/>
            </a:pPr>
            <a:r>
              <a:rPr lang="ru-RU" sz="1400" b="1" dirty="0">
                <a:solidFill>
                  <a:srgbClr val="002060"/>
                </a:solidFill>
              </a:rPr>
              <a:t>Исполнение районного бюджета</a:t>
            </a:r>
          </a:p>
          <a:p>
            <a:pPr algn="just" hangingPunct="0">
              <a:buFont typeface="Wingdings" panose="05000000000000000000" pitchFamily="2" charset="2"/>
              <a:buChar char="v"/>
            </a:pPr>
            <a:r>
              <a:rPr lang="ru-RU" sz="1400" b="1" dirty="0">
                <a:solidFill>
                  <a:srgbClr val="002060"/>
                </a:solidFill>
              </a:rPr>
              <a:t>Рассмотрение и утверждение отчета об исполнении районного бюджета</a:t>
            </a:r>
          </a:p>
          <a:p>
            <a:pPr algn="just" hangingPunct="0">
              <a:buFont typeface="Wingdings" panose="05000000000000000000" pitchFamily="2" charset="2"/>
              <a:buChar char="v"/>
            </a:pPr>
            <a:r>
              <a:rPr lang="ru-RU" sz="1400" b="1" dirty="0">
                <a:solidFill>
                  <a:srgbClr val="002060"/>
                </a:solidFill>
              </a:rPr>
              <a:t>Контроль за исполнением бюджета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3102" y="2738243"/>
            <a:ext cx="4680520" cy="3861405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600" b="1" dirty="0">
                <a:solidFill>
                  <a:srgbClr val="002060"/>
                </a:solidFill>
              </a:rPr>
              <a:t>Бюджетный процесс </a:t>
            </a:r>
            <a:r>
              <a:rPr lang="ru-RU" dirty="0">
                <a:solidFill>
                  <a:srgbClr val="002060"/>
                </a:solidFill>
              </a:rPr>
              <a:t>- деятельность участников бюджетного процесса по организации процедур составления и рассмотрения проекта бюджета, его утверждения, исполнения и контроля за его исполнением.</a:t>
            </a:r>
          </a:p>
          <a:p>
            <a:pPr algn="ctr"/>
            <a:endParaRPr lang="ru-RU" sz="1600" b="1" dirty="0">
              <a:solidFill>
                <a:srgbClr val="002060"/>
              </a:solidFill>
            </a:endParaRP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Участники бюджетного процесса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</a:rPr>
              <a:t>Глава </a:t>
            </a:r>
            <a:r>
              <a:rPr lang="ru-RU" dirty="0" err="1">
                <a:solidFill>
                  <a:srgbClr val="002060"/>
                </a:solidFill>
              </a:rPr>
              <a:t>Крутинского</a:t>
            </a:r>
            <a:r>
              <a:rPr lang="ru-RU" dirty="0">
                <a:solidFill>
                  <a:srgbClr val="002060"/>
                </a:solidFill>
              </a:rPr>
              <a:t> муниципального района Омской области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err="1">
                <a:solidFill>
                  <a:srgbClr val="002060"/>
                </a:solidFill>
              </a:rPr>
              <a:t>Крутинский</a:t>
            </a:r>
            <a:r>
              <a:rPr lang="ru-RU" dirty="0">
                <a:solidFill>
                  <a:srgbClr val="002060"/>
                </a:solidFill>
              </a:rPr>
              <a:t> районный Совет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</a:rPr>
              <a:t>Комитет финансов и контроля Администрации </a:t>
            </a:r>
            <a:r>
              <a:rPr lang="ru-RU" dirty="0" err="1">
                <a:solidFill>
                  <a:srgbClr val="002060"/>
                </a:solidFill>
              </a:rPr>
              <a:t>Крутинского</a:t>
            </a:r>
            <a:r>
              <a:rPr lang="ru-RU" dirty="0">
                <a:solidFill>
                  <a:srgbClr val="002060"/>
                </a:solidFill>
              </a:rPr>
              <a:t> муниципального района Омской области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</a:rPr>
              <a:t>Администрации муниципальных образований </a:t>
            </a:r>
            <a:r>
              <a:rPr lang="ru-RU" dirty="0" err="1">
                <a:solidFill>
                  <a:srgbClr val="002060"/>
                </a:solidFill>
              </a:rPr>
              <a:t>Крутинского</a:t>
            </a:r>
            <a:r>
              <a:rPr lang="ru-RU" dirty="0">
                <a:solidFill>
                  <a:srgbClr val="002060"/>
                </a:solidFill>
              </a:rPr>
              <a:t> муниципального района Омской области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</a:rPr>
              <a:t>Главные администраторы средств районного бюджета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</a:rPr>
              <a:t>Главные администраторы доходов районного бюджета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</a:rPr>
              <a:t>Главные администраторы источников финансирования дефицита районного бюджета</a:t>
            </a:r>
          </a:p>
          <a:p>
            <a:pPr algn="just"/>
            <a:endParaRPr lang="ru-RU" dirty="0"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2" name="Picture 4" descr="ÐÐ°ÑÑÐ¸Ð½ÐºÐ¸ Ð¿Ð¾ Ð·Ð°Ð¿ÑÐ¾ÑÑ ÐºÐ°ÑÑÐ¸Ð½ÐºÐ¸ Ð±ÑÐ´Ð¶ÐµÑÐ¸ÑÐ¾Ð²Ð°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22" y="94456"/>
            <a:ext cx="4762500" cy="239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15503" y="94456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Бюджетный процесс</a:t>
            </a:r>
          </a:p>
        </p:txBody>
      </p:sp>
    </p:spTree>
    <p:extLst>
      <p:ext uri="{BB962C8B-B14F-4D97-AF65-F5344CB8AC3E}">
        <p14:creationId xmlns:p14="http://schemas.microsoft.com/office/powerpoint/2010/main" xmlns="" val="385190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96552" y="3601717"/>
            <a:ext cx="4307650" cy="1915515"/>
          </a:xfrm>
        </p:spPr>
        <p:txBody>
          <a:bodyPr>
            <a:noAutofit/>
          </a:bodyPr>
          <a:lstStyle/>
          <a:p>
            <a:pPr marL="645750" indent="-285750" algn="just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0000CC"/>
                </a:solidFill>
              </a:rPr>
              <a:t>Основные направления бюджетной и налоговой политики Крутинского муниципального района на 2021 год и на плановый период 2022 и 2023 годов определены Постановлением Администрации Крутинского муниципального района Омской области от 31 августа 2020 года № 271-п </a:t>
            </a:r>
            <a:r>
              <a:rPr lang="ru-RU" sz="1400" b="1" dirty="0"/>
              <a:t/>
            </a:r>
            <a:br>
              <a:rPr lang="ru-RU" sz="1400" b="1" dirty="0"/>
            </a:br>
            <a:r>
              <a:rPr lang="ru-RU" sz="1400" b="1" dirty="0"/>
              <a:t/>
            </a:r>
            <a:br>
              <a:rPr lang="ru-RU" sz="1400" b="1" dirty="0"/>
            </a:br>
            <a:r>
              <a:rPr lang="ru-RU" sz="2000" b="1" dirty="0">
                <a:solidFill>
                  <a:srgbClr val="0000CC"/>
                </a:solidFill>
              </a:rPr>
              <a:t>Цели</a:t>
            </a:r>
            <a:r>
              <a:rPr lang="ru-RU" sz="2400" b="1" dirty="0">
                <a:solidFill>
                  <a:srgbClr val="0000CC"/>
                </a:solidFill>
              </a:rPr>
              <a:t> </a:t>
            </a:r>
            <a:r>
              <a:rPr lang="ru-RU" sz="1400" b="1" dirty="0"/>
              <a:t/>
            </a:r>
            <a:br>
              <a:rPr lang="ru-RU" sz="1400" b="1" dirty="0"/>
            </a:br>
            <a:r>
              <a:rPr lang="ru-RU" sz="1400" b="1" i="1" dirty="0">
                <a:solidFill>
                  <a:srgbClr val="660066"/>
                </a:solidFill>
              </a:rPr>
              <a:t>- </a:t>
            </a:r>
            <a:r>
              <a:rPr lang="ru-RU" sz="1400" i="1" dirty="0">
                <a:solidFill>
                  <a:srgbClr val="660066"/>
                </a:solidFill>
              </a:rPr>
              <a:t>определение условий, принимаемых для составления проекта районного бюджета на 2021 - 2023 годы</a:t>
            </a:r>
            <a:br>
              <a:rPr lang="ru-RU" sz="1400" i="1" dirty="0">
                <a:solidFill>
                  <a:srgbClr val="660066"/>
                </a:solidFill>
              </a:rPr>
            </a:br>
            <a:r>
              <a:rPr lang="ru-RU" sz="1400" i="1" dirty="0">
                <a:solidFill>
                  <a:srgbClr val="660066"/>
                </a:solidFill>
              </a:rPr>
              <a:t>- обеспечение преемственности бюджетной и налоговой политики Крутинского муниципального района </a:t>
            </a:r>
            <a:br>
              <a:rPr lang="ru-RU" sz="1400" i="1" dirty="0">
                <a:solidFill>
                  <a:srgbClr val="660066"/>
                </a:solidFill>
              </a:rPr>
            </a:br>
            <a:r>
              <a:rPr lang="ru-RU" sz="1400" i="1" dirty="0">
                <a:solidFill>
                  <a:srgbClr val="660066"/>
                </a:solidFill>
              </a:rPr>
              <a:t>- увеличение налоговых доходов районного бюджета                                                                      </a:t>
            </a:r>
            <a:r>
              <a:rPr lang="ru-RU" sz="1400" b="1" i="1" dirty="0">
                <a:solidFill>
                  <a:srgbClr val="660066"/>
                </a:solidFill>
              </a:rPr>
              <a:t/>
            </a:r>
            <a:br>
              <a:rPr lang="ru-RU" sz="1400" b="1" i="1" dirty="0">
                <a:solidFill>
                  <a:srgbClr val="660066"/>
                </a:solidFill>
              </a:rPr>
            </a:br>
            <a:endParaRPr lang="ru-RU" sz="1400" b="1" i="1" dirty="0">
              <a:solidFill>
                <a:srgbClr val="66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944" y="0"/>
            <a:ext cx="4968552" cy="6741368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1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бюджетной политики </a:t>
            </a:r>
            <a:r>
              <a:rPr lang="ru-RU" sz="1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Крутинского</a:t>
            </a:r>
            <a:r>
              <a:rPr lang="ru-RU" sz="1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rgbClr val="660066"/>
                </a:solidFill>
              </a:rPr>
              <a:t>обеспечение финансовой устойчивости и долгосрочной сбалансированности районного бюджета, сохранение долговой устойчивости в условиях экономической ситуации, связанной с распространением новой </a:t>
            </a:r>
            <a:r>
              <a:rPr lang="ru-RU" sz="1200" dirty="0" err="1">
                <a:solidFill>
                  <a:srgbClr val="660066"/>
                </a:solidFill>
              </a:rPr>
              <a:t>коронавирусной</a:t>
            </a:r>
            <a:r>
              <a:rPr lang="ru-RU" sz="1200" dirty="0">
                <a:solidFill>
                  <a:srgbClr val="660066"/>
                </a:solidFill>
              </a:rPr>
              <a:t> инфекции, и падения собственных доходов;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rgbClr val="660066"/>
                </a:solidFill>
              </a:rPr>
              <a:t>повышение эффективности расходов районного бюджета;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rgbClr val="660066"/>
                </a:solidFill>
              </a:rPr>
              <a:t>качественное управление муниципальными финансами;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rgbClr val="660066"/>
                </a:solidFill>
              </a:rPr>
              <a:t>повышение качества регулирования межбюджетных отношений с муниципальными образованиями Крутинского муниципального района;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rgbClr val="660066"/>
                </a:solidFill>
              </a:rPr>
              <a:t>сохранение достигнутого уровня соотношения между уровнем оплаты труда отдельных категорий работников бюджетной сферы, определенных в указах Президента Российской Федерации от 07 мая 2012 года № 597 «О мероприятиях по реализации государственной социальной политики», от 1 июня 2012 года № 761 «О Национальной стратегии действий в интересах детей на 2012 – 2017 годы» и уровнем среднемесячного дохода от трудовой деятельности в </a:t>
            </a:r>
            <a:r>
              <a:rPr lang="ru-RU" sz="1200" dirty="0" err="1">
                <a:solidFill>
                  <a:srgbClr val="660066"/>
                </a:solidFill>
              </a:rPr>
              <a:t>Крутинском</a:t>
            </a:r>
            <a:r>
              <a:rPr lang="ru-RU" sz="1200" dirty="0">
                <a:solidFill>
                  <a:srgbClr val="660066"/>
                </a:solidFill>
              </a:rPr>
              <a:t> муниципальном районе;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rgbClr val="660066"/>
                </a:solidFill>
              </a:rPr>
              <a:t>обеспечение открытости и прозрачности бюджетного процесса, сохранение достигнутых позиций в рейтинге муниципальных районов (городского округа) Омской области по уровню открытости бюджетных данных;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rgbClr val="660066"/>
                </a:solidFill>
              </a:rPr>
              <a:t>реализация мероприятий, направленных на развитие на территории Крутинского муниципального района практик инициативного бюджетирования;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rgbClr val="660066"/>
                </a:solidFill>
              </a:rPr>
              <a:t>обеспечение устойчивого развития дорожной отрасли района;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rgbClr val="660066"/>
                </a:solidFill>
              </a:rPr>
              <a:t>осуществление поддержки деловых инициатив малого и среднего бизнеса;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rgbClr val="660066"/>
                </a:solidFill>
              </a:rPr>
              <a:t>осуществление поддержки мероприятий, направленных на стимулирование развития приоритетных отраслей сельского хозяйства, способствующих росту производства продукции;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rgbClr val="660066"/>
                </a:solidFill>
              </a:rPr>
              <a:t>усиление муниципального финансового контроля за эффективным использованием бюджетных средств.</a:t>
            </a:r>
            <a:endParaRPr lang="ru-RU" sz="1200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налоговой политики </a:t>
            </a:r>
            <a:r>
              <a:rPr lang="ru-RU" sz="1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Крутинского</a:t>
            </a:r>
            <a:r>
              <a:rPr lang="ru-RU" sz="1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rgbClr val="660066"/>
                </a:solidFill>
              </a:rPr>
              <a:t>разработка и реализация мер по сохранению и увеличению налоговых доходов консолидированного бюджета </a:t>
            </a:r>
            <a:r>
              <a:rPr lang="ru-RU" sz="1200" dirty="0" err="1">
                <a:solidFill>
                  <a:srgbClr val="660066"/>
                </a:solidFill>
              </a:rPr>
              <a:t>Крутинского</a:t>
            </a:r>
            <a:r>
              <a:rPr lang="ru-RU" sz="1200" dirty="0">
                <a:solidFill>
                  <a:srgbClr val="660066"/>
                </a:solidFill>
              </a:rPr>
              <a:t> муниципального района;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rgbClr val="660066"/>
                </a:solidFill>
              </a:rPr>
              <a:t>содействие повышению предпринимательской активности и развитию субъектов малого и среднего предпринимательства на территории Крутинского муниципального района;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rgbClr val="660066"/>
                </a:solidFill>
              </a:rPr>
              <a:t>укрепление доходной базы консолидированного бюджета Крутинского муниципального района с учетом изменения параметров налоговой системы;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rgbClr val="660066"/>
                </a:solidFill>
              </a:rPr>
              <a:t>проведение мониторинга изменений в налоговом законодательстве Российской Федерации, при необходимости приведение в соответствие с ними муниципальных правовых актов;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rgbClr val="660066"/>
                </a:solidFill>
              </a:rPr>
              <a:t>проведение оценки налоговых расходов Крутинского муниципального района с учетом общих требований к оценке налоговых расходов субъектов Российской Федерации и муниципальных образований, утвержденных постановлением Правительства Российской Федерации от 22 июня 2019 года № 796;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rgbClr val="660066"/>
                </a:solidFill>
              </a:rPr>
              <a:t>Продолжение работы в отношении перехода к исчислению налога на имущество организаций исходя из кадастровой стоимости для отдельных объектов недвижимости.</a:t>
            </a:r>
          </a:p>
          <a:p>
            <a:pPr marL="0" indent="0" algn="just">
              <a:buNone/>
            </a:pPr>
            <a:endParaRPr lang="ru-RU" sz="1200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ru-RU" sz="1400" dirty="0"/>
          </a:p>
          <a:p>
            <a:pPr algn="just">
              <a:buFont typeface="Wingdings" panose="05000000000000000000" pitchFamily="2" charset="2"/>
              <a:buChar char="ü"/>
            </a:pPr>
            <a:endParaRPr lang="ru-RU" sz="1400" dirty="0"/>
          </a:p>
          <a:p>
            <a:pPr marL="0" indent="0" algn="ctr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ÐÐ°ÑÑÐ¸Ð½ÐºÐ¸ Ð¿Ð¾ Ð·Ð°Ð¿ÑÐ¾ÑÑ ÐºÐ°ÑÑÐ¸Ð½ÐºÐ¸ Ð±ÑÐ´Ð¶ÐµÑÐ¸ÑÐ¾Ð²Ð°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87931"/>
            <a:ext cx="3751312" cy="2116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00880" y="1484784"/>
            <a:ext cx="2614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00CC"/>
                </a:solidFill>
              </a:rPr>
              <a:t>БЮДЖЕТНАЯ И НАЛОГОВАЯ ПОЛИТИКА</a:t>
            </a:r>
          </a:p>
        </p:txBody>
      </p:sp>
    </p:spTree>
    <p:extLst>
      <p:ext uri="{BB962C8B-B14F-4D97-AF65-F5344CB8AC3E}">
        <p14:creationId xmlns:p14="http://schemas.microsoft.com/office/powerpoint/2010/main" xmlns="" val="529705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245664"/>
            <a:ext cx="1700245" cy="139124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6" y="0"/>
            <a:ext cx="4608512" cy="6858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660066"/>
                </a:solidFill>
              </a:rPr>
              <a:t>ВИДЫ ДОХОДОВ</a:t>
            </a: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4872" y="2852936"/>
            <a:ext cx="3895080" cy="3626919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600" b="1" dirty="0">
                <a:solidFill>
                  <a:srgbClr val="660066"/>
                </a:solidFill>
              </a:rPr>
              <a:t>Доходы бюджета</a:t>
            </a:r>
            <a:r>
              <a:rPr lang="ru-RU" b="1" dirty="0">
                <a:solidFill>
                  <a:srgbClr val="660066"/>
                </a:solidFill>
              </a:rPr>
              <a:t> </a:t>
            </a:r>
            <a:r>
              <a:rPr lang="ru-RU" dirty="0">
                <a:solidFill>
                  <a:srgbClr val="660066"/>
                </a:solidFill>
              </a:rPr>
              <a:t>– </a:t>
            </a:r>
            <a:r>
              <a:rPr lang="ru-RU" b="1" dirty="0">
                <a:solidFill>
                  <a:srgbClr val="660066"/>
                </a:solidFill>
              </a:rPr>
              <a:t>это поступающие в бюджет денежные средства, за исключением средств, являющихся источниками финансирования дефицита бюджета.</a:t>
            </a:r>
          </a:p>
          <a:p>
            <a:pPr algn="just"/>
            <a:endParaRPr lang="ru-RU" b="1" dirty="0">
              <a:solidFill>
                <a:srgbClr val="660066"/>
              </a:solidFill>
            </a:endParaRPr>
          </a:p>
          <a:p>
            <a:pPr indent="457200" algn="just">
              <a:lnSpc>
                <a:spcPct val="110000"/>
              </a:lnSpc>
            </a:pPr>
            <a:r>
              <a:rPr lang="ru-RU" b="1" i="1" dirty="0">
                <a:solidFill>
                  <a:srgbClr val="660066"/>
                </a:solidFill>
              </a:rPr>
              <a:t>Доходы бюджета выражают экономические отношения, возникающие между государством и предприятиями, организациями и гражданами в процессе формирования бюджета страны.</a:t>
            </a:r>
          </a:p>
          <a:p>
            <a:pPr indent="457200" algn="just">
              <a:lnSpc>
                <a:spcPct val="110000"/>
              </a:lnSpc>
            </a:pPr>
            <a:endParaRPr lang="ru-RU" b="1" i="1" dirty="0">
              <a:solidFill>
                <a:srgbClr val="660066"/>
              </a:solidFill>
            </a:endParaRPr>
          </a:p>
          <a:p>
            <a:pPr indent="457200" algn="just">
              <a:lnSpc>
                <a:spcPct val="110000"/>
              </a:lnSpc>
            </a:pPr>
            <a:r>
              <a:rPr lang="ru-RU" b="1" dirty="0">
                <a:solidFill>
                  <a:srgbClr val="660066"/>
                </a:solidFill>
              </a:rPr>
              <a:t>Доходы бюджета формируются в соответствии с бюджетным законодательством о налогах и сборах и законодательством об иных обязательным платежах.</a:t>
            </a:r>
          </a:p>
        </p:txBody>
      </p:sp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44" y="122686"/>
            <a:ext cx="4179416" cy="273024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</p:pic>
      <p:sp>
        <p:nvSpPr>
          <p:cNvPr id="5" name="TextBox 4"/>
          <p:cNvSpPr txBox="1"/>
          <p:nvPr/>
        </p:nvSpPr>
        <p:spPr>
          <a:xfrm>
            <a:off x="263600" y="273050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660066"/>
                </a:solidFill>
              </a:rPr>
              <a:t>ЧТО ТАКОЕ ДОХОДЫ БЮДЖЕТА?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80112" y="681908"/>
            <a:ext cx="3024336" cy="191564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НАЛОГОВЫЕ ДОХОДЫ</a:t>
            </a:r>
          </a:p>
          <a:p>
            <a:pPr algn="ctr"/>
            <a:r>
              <a:rPr lang="ru-RU" sz="1200" dirty="0"/>
              <a:t>доходы от предусмотренных законодательством Российской Федерации о налогах и сборах федеральных налогов и сборов, региональных  и местных налогов, а также пеней и штрафов по ним. Например, НАЛОГ НА ИМУЩЕСТВО ФИЗИЧЕСКИХ ЛИЦ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99992" y="2852935"/>
            <a:ext cx="3240360" cy="2088233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НЕНАЛОГОВЫЕ ДОХОДЫ</a:t>
            </a:r>
          </a:p>
          <a:p>
            <a:pPr algn="ctr"/>
            <a:r>
              <a:rPr lang="ru-RU" sz="1200" dirty="0"/>
              <a:t>поступления  от уплаты других пошлин и сборов, установленных законодательством Российской Федерации, аренды, продажи имущества, а также штрафов за нарушение законодательства. Например, ДОХОДЫ ОТ ИСПОЛЬЗОВАНИЯ ИМУЩЕСТВА, НАХОДЯЩЕГОСЯ В ГОСУДАРСТВЕННОЙ И МУНИЦИПАЛЬНОЙ СОБСТВЕННОСТИ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96136" y="5157192"/>
            <a:ext cx="3312368" cy="1512168"/>
          </a:xfrm>
          <a:prstGeom prst="rect">
            <a:avLst/>
          </a:prstGeom>
          <a:solidFill>
            <a:srgbClr val="9933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БЕЗВОМЕЗДНЫЕ ПОСТУПЛЕНИЯ</a:t>
            </a:r>
          </a:p>
          <a:p>
            <a:pPr algn="ctr"/>
            <a:r>
              <a:rPr lang="ru-RU" sz="1200" dirty="0"/>
              <a:t>поступления от бюджетов других уровней. Например, ДОТАЦИИ</a:t>
            </a:r>
          </a:p>
        </p:txBody>
      </p:sp>
    </p:spTree>
    <p:extLst>
      <p:ext uri="{BB962C8B-B14F-4D97-AF65-F5344CB8AC3E}">
        <p14:creationId xmlns:p14="http://schemas.microsoft.com/office/powerpoint/2010/main" xmlns="" val="977172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xmlns="" id="{82B8CF67-3768-41C4-873C-429ADDA65D25}"/>
              </a:ext>
            </a:extLst>
          </p:cNvPr>
          <p:cNvGraphicFramePr>
            <a:graphicFrameLocks/>
          </p:cNvGraphicFramePr>
          <p:nvPr/>
        </p:nvGraphicFramePr>
        <p:xfrm>
          <a:off x="0" y="116632"/>
          <a:ext cx="9144000" cy="674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515028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1">
            <a:extLst>
              <a:ext uri="{FF2B5EF4-FFF2-40B4-BE49-F238E27FC236}">
                <a16:creationId xmlns:a16="http://schemas.microsoft.com/office/drawing/2014/main" xmlns="" id="{D78CD646-171B-4832-A851-E99B79CCF1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06367724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852248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1">
            <a:extLst>
              <a:ext uri="{FF2B5EF4-FFF2-40B4-BE49-F238E27FC236}">
                <a16:creationId xmlns:a16="http://schemas.microsoft.com/office/drawing/2014/main" xmlns="" id="{FC1F25E7-2521-41F2-AC3B-F6ED8397EAB1}"/>
              </a:ext>
            </a:extLst>
          </p:cNvPr>
          <p:cNvGraphicFramePr>
            <a:graphicFrameLocks/>
          </p:cNvGraphicFramePr>
          <p:nvPr/>
        </p:nvGraphicFramePr>
        <p:xfrm>
          <a:off x="-1" y="0"/>
          <a:ext cx="9144001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5261912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2423</TotalTime>
  <Words>1299</Words>
  <Application>Microsoft Office PowerPoint</Application>
  <PresentationFormat>Экран (4:3)</PresentationFormat>
  <Paragraphs>260</Paragraphs>
  <Slides>21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Комитет финансов и контроля администрации крутинского муниципального района омской области   бюджет для граждан        (на основе Проекта районного бюджета на 2021 год  и на плановый период 2022 и 2023 годов)</vt:lpstr>
      <vt:lpstr>Бюджетная система Крутинского муниципального района</vt:lpstr>
      <vt:lpstr>Слайд 3</vt:lpstr>
      <vt:lpstr>Основные направления бюджетной и налоговой политики Крутинского муниципального района на 2021 год и на плановый период 2022 и 2023 годов определены Постановлением Администрации Крутинского муниципального района Омской области от 31 августа 2020 года № 271-п   Цели  - определение условий, принимаемых для составления проекта районного бюджета на 2021 - 2023 годы - обеспечение преемственности бюджетной и налоговой политики Крутинского муниципального района  - увеличение налоговых доходов районного бюджета                                                                       </vt:lpstr>
      <vt:lpstr>Слайд 5</vt:lpstr>
      <vt:lpstr>Слайд 6</vt:lpstr>
      <vt:lpstr>Слайд 7</vt:lpstr>
      <vt:lpstr>Слайд 8</vt:lpstr>
      <vt:lpstr>Слайд 9</vt:lpstr>
      <vt:lpstr>Слайд 10</vt:lpstr>
      <vt:lpstr>Структура налоговых и неналоговых доходов бюджета</vt:lpstr>
      <vt:lpstr>Структура всех доходов бюджета</vt:lpstr>
      <vt:lpstr>Слайд 13</vt:lpstr>
      <vt:lpstr>РАСХОДЫ</vt:lpstr>
      <vt:lpstr>Слайд 15</vt:lpstr>
      <vt:lpstr>РАСХОДЫ ПО РАЗДЕЛАМ БЮДЖЕТА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168</cp:revision>
  <dcterms:created xsi:type="dcterms:W3CDTF">2018-11-14T10:17:57Z</dcterms:created>
  <dcterms:modified xsi:type="dcterms:W3CDTF">2020-12-01T10:52:18Z</dcterms:modified>
</cp:coreProperties>
</file>