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drawings/drawing9.xml" ContentType="application/vnd.openxmlformats-officedocument.drawingml.chartshapes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rawings/drawing7.xml" ContentType="application/vnd.openxmlformats-officedocument.drawingml.chartshap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5.xml" ContentType="application/vnd.openxmlformats-officedocument.drawingml.chartshapes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drawings/drawing8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file:///C:\Users\Admin\Desktop\&#1055;&#1091;&#1073;&#1083;&#1080;&#1095;21-23\&#1055;&#1059;&#1041;&#1051;&#1048;&#1063;&#1053;&#1067;&#1045;%20&#1087;&#1086;%20&#1087;&#1088;&#1086;&#1077;&#1082;&#1090;&#1091;%20&#1085;&#1072;%202021-2023%20&#1075;&#1086;&#1076;&#1099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10"/>
      <c:hPercent val="61"/>
      <c:depthPercent val="100"/>
      <c:rAngAx val="1"/>
    </c:view3D>
    <c:floor>
      <c:spPr>
        <a:solidFill>
          <a:srgbClr val="00FFFF"/>
        </a:solidFill>
        <a:ln w="3175">
          <a:solidFill>
            <a:srgbClr val="000000"/>
          </a:solidFill>
          <a:prstDash val="solid"/>
        </a:ln>
      </c:spPr>
    </c:floor>
    <c:sideWall>
      <c:spPr>
        <a:gradFill rotWithShape="0">
          <a:gsLst>
            <a:gs pos="0">
              <a:srgbClr val="FFFFFF"/>
            </a:gs>
            <a:gs pos="100000">
              <a:srgbClr val="00FFFF"/>
            </a:gs>
          </a:gsLst>
          <a:lin ang="5400000" scaled="1"/>
        </a:gradFill>
        <a:ln w="3175">
          <a:solidFill>
            <a:srgbClr val="000000"/>
          </a:solidFill>
          <a:prstDash val="sysDash"/>
        </a:ln>
      </c:spPr>
    </c:sideWall>
    <c:backWall>
      <c:spPr>
        <a:gradFill rotWithShape="0">
          <a:gsLst>
            <a:gs pos="0">
              <a:srgbClr val="FFFFFF"/>
            </a:gs>
            <a:gs pos="100000">
              <a:srgbClr val="00FFFF"/>
            </a:gs>
          </a:gsLst>
          <a:lin ang="5400000" scaled="1"/>
        </a:gradFill>
        <a:ln w="3175">
          <a:solidFill>
            <a:srgbClr val="000000"/>
          </a:solidFill>
          <a:prstDash val="sysDash"/>
        </a:ln>
      </c:spPr>
    </c:backWall>
    <c:plotArea>
      <c:layout>
        <c:manualLayout>
          <c:layoutTarget val="inner"/>
          <c:xMode val="edge"/>
          <c:yMode val="edge"/>
          <c:x val="0.12640668273890204"/>
          <c:y val="8.9153889835320826E-2"/>
          <c:w val="0.87196561978910203"/>
          <c:h val="0.8603066439522995"/>
        </c:manualLayout>
      </c:layout>
      <c:bar3DChart>
        <c:barDir val="col"/>
        <c:grouping val="clustered"/>
        <c:ser>
          <c:idx val="0"/>
          <c:order val="0"/>
          <c:tx>
            <c:strRef>
              <c:f>'1 Основные показатели проекта'!$A$5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2.5147012647410228E-3"/>
                  <c:y val="0.1942157060009749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0817782067938996E-3"/>
                  <c:y val="0.1839942409243140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rot="-3000000" vert="horz"/>
              <a:lstStyle/>
              <a:p>
                <a:pPr algn="ctr"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'1 Основные показатели проекта'!$B$4:$C$4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'1 Основные показатели проекта'!$B$5:$C$5</c:f>
              <c:numCache>
                <c:formatCode>_-* #,##0.00_р_._-;\-* #,##0.00_р_._-;_-* "-"??_р_._-;_-@_-</c:formatCode>
                <c:ptCount val="2"/>
                <c:pt idx="0">
                  <c:v>387466.64999999985</c:v>
                </c:pt>
                <c:pt idx="1">
                  <c:v>387466.64999999985</c:v>
                </c:pt>
              </c:numCache>
            </c:numRef>
          </c:val>
        </c:ser>
        <c:ser>
          <c:idx val="1"/>
          <c:order val="1"/>
          <c:tx>
            <c:strRef>
              <c:f>'1 Основные показатели проекта'!$A$6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FF9900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9.2376777548591738E-4"/>
                  <c:y val="0.1954195674433373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381798205456908E-3"/>
                  <c:y val="0.1963092708649515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rot="-3000000" vert="horz"/>
              <a:lstStyle/>
              <a:p>
                <a:pPr algn="ctr"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'1 Основные показатели проекта'!$B$4:$C$4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'1 Основные показатели проекта'!$B$6:$C$6</c:f>
              <c:numCache>
                <c:formatCode>_-* #,##0.00_р_._-;\-* #,##0.00_р_._-;_-* "-"??_р_._-;_-@_-</c:formatCode>
                <c:ptCount val="2"/>
                <c:pt idx="0">
                  <c:v>372444.8</c:v>
                </c:pt>
                <c:pt idx="1">
                  <c:v>372444.8</c:v>
                </c:pt>
              </c:numCache>
            </c:numRef>
          </c:val>
        </c:ser>
        <c:ser>
          <c:idx val="2"/>
          <c:order val="2"/>
          <c:tx>
            <c:strRef>
              <c:f>'1 Основные показатели проекта'!$A$7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CC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1.5403421844311139E-3"/>
                  <c:y val="0.1840750826078597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7003890425569596E-4"/>
                  <c:y val="0.1891394528064949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rot="-3000000" vert="horz"/>
              <a:lstStyle/>
              <a:p>
                <a:pPr algn="ctr"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'1 Основные показатели проекта'!$B$4:$C$4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'1 Основные показатели проекта'!$B$7:$C$7</c:f>
              <c:numCache>
                <c:formatCode>_-* #,##0.00_р_._-;\-* #,##0.00_р_._-;_-* "-"??_р_._-;_-@_-</c:formatCode>
                <c:ptCount val="2"/>
                <c:pt idx="0">
                  <c:v>377291.3</c:v>
                </c:pt>
                <c:pt idx="1">
                  <c:v>377291.3</c:v>
                </c:pt>
              </c:numCache>
            </c:numRef>
          </c:val>
        </c:ser>
        <c:shape val="box"/>
        <c:axId val="81056896"/>
        <c:axId val="81058432"/>
        <c:axId val="0"/>
      </c:bar3DChart>
      <c:catAx>
        <c:axId val="81056896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5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1058432"/>
        <c:crosses val="autoZero"/>
        <c:auto val="1"/>
        <c:lblAlgn val="ctr"/>
        <c:lblOffset val="100"/>
        <c:tickLblSkip val="1"/>
        <c:tickMarkSkip val="1"/>
      </c:catAx>
      <c:valAx>
        <c:axId val="81058432"/>
        <c:scaling>
          <c:orientation val="minMax"/>
          <c:max val="400000"/>
          <c:min val="100000"/>
        </c:scaling>
        <c:axPos val="l"/>
        <c:majorGridlines>
          <c:spPr>
            <a:ln w="3175">
              <a:solidFill>
                <a:srgbClr val="000000"/>
              </a:solidFill>
              <a:prstDash val="sysDash"/>
            </a:ln>
          </c:spPr>
        </c:majorGridlines>
        <c:numFmt formatCode="_-* #,##0.00_р_._-;\-* #,##0.00_р_._-;_-* &quot;-&quot;??_р_._-;_-@_-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5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1056896"/>
        <c:crosses val="autoZero"/>
        <c:crossBetween val="between"/>
      </c:valAx>
      <c:spPr>
        <a:solidFill>
          <a:srgbClr val="CCFFFF"/>
        </a:solidFill>
        <a:ln w="25400">
          <a:noFill/>
        </a:ln>
      </c:spPr>
    </c:plotArea>
    <c:plotVisOnly val="1"/>
    <c:dispBlanksAs val="gap"/>
  </c:chart>
  <c:spPr>
    <a:solidFill>
      <a:srgbClr val="CCFFFF"/>
    </a:solidFill>
    <a:ln w="3175">
      <a:solidFill>
        <a:srgbClr val="000000"/>
      </a:solidFill>
      <a:prstDash val="solid"/>
    </a:ln>
  </c:spPr>
  <c:txPr>
    <a:bodyPr/>
    <a:lstStyle/>
    <a:p>
      <a:pPr>
        <a:defRPr sz="147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Расходы районного бюджета (тыс.руб.)</a:t>
            </a:r>
          </a:p>
        </c:rich>
      </c:tx>
      <c:layout>
        <c:manualLayout>
          <c:xMode val="edge"/>
          <c:yMode val="edge"/>
          <c:x val="0.26407776498293484"/>
          <c:y val="2.8428093645484948E-2"/>
        </c:manualLayout>
      </c:layout>
      <c:spPr>
        <a:noFill/>
        <a:ln w="25400">
          <a:noFill/>
        </a:ln>
      </c:spPr>
    </c:title>
    <c:view3D>
      <c:hPercent val="50"/>
      <c:depthPercent val="100"/>
      <c:rAngAx val="1"/>
    </c:view3D>
    <c:floor>
      <c:spPr>
        <a:solidFill>
          <a:srgbClr val="00FFFF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CCFFFF"/>
        </a:solidFill>
        <a:ln w="25400">
          <a:noFill/>
        </a:ln>
      </c:spPr>
    </c:sideWall>
    <c:backWall>
      <c:spPr>
        <a:solidFill>
          <a:srgbClr val="CCFFFF"/>
        </a:solidFill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359223945323852E-2"/>
          <c:y val="0.13545161561619429"/>
          <c:w val="0.97281599515321371"/>
          <c:h val="0.77424812383083963"/>
        </c:manualLayout>
      </c:layout>
      <c:bar3DChart>
        <c:barDir val="col"/>
        <c:grouping val="clustered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1.1490283202112556E-2"/>
                  <c:y val="0.2730178095111617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938366893861658E-2"/>
                  <c:y val="0.2830286431587358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'8 Расходы '!$B$3:$C$3</c:f>
              <c:strCache>
                <c:ptCount val="2"/>
                <c:pt idx="0">
                  <c:v>план на 2020 год</c:v>
                </c:pt>
                <c:pt idx="1">
                  <c:v>план на 2021 год</c:v>
                </c:pt>
              </c:strCache>
            </c:strRef>
          </c:cat>
          <c:val>
            <c:numRef>
              <c:f>'8 Расходы '!$B$4:$C$4</c:f>
              <c:numCache>
                <c:formatCode>_-* #,##0.00_р_._-;\-* #,##0.00_р_._-;_-* "-"??_р_._-;_-@_-</c:formatCode>
                <c:ptCount val="2"/>
                <c:pt idx="0">
                  <c:v>370337.36</c:v>
                </c:pt>
                <c:pt idx="1">
                  <c:v>387466.64999999985</c:v>
                </c:pt>
              </c:numCache>
            </c:numRef>
          </c:val>
          <c:shape val="pyramid"/>
        </c:ser>
        <c:gapWidth val="40"/>
        <c:shape val="box"/>
        <c:axId val="85271296"/>
        <c:axId val="85272832"/>
        <c:axId val="0"/>
      </c:bar3DChart>
      <c:catAx>
        <c:axId val="85271296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75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5272832"/>
        <c:crosses val="autoZero"/>
        <c:auto val="1"/>
        <c:lblAlgn val="ctr"/>
        <c:lblOffset val="100"/>
        <c:tickLblSkip val="1"/>
        <c:tickMarkSkip val="1"/>
      </c:catAx>
      <c:valAx>
        <c:axId val="85272832"/>
        <c:scaling>
          <c:orientation val="minMax"/>
          <c:min val="250000"/>
        </c:scaling>
        <c:delete val="1"/>
        <c:axPos val="l"/>
        <c:numFmt formatCode="_-* #,##0.00_р_._-;\-* #,##0.00_р_._-;_-* &quot;-&quot;??_р_._-;_-@_-" sourceLinked="1"/>
        <c:tickLblPos val="none"/>
        <c:crossAx val="8527129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solidFill>
      <a:srgbClr val="CCFFFF"/>
    </a:solidFill>
    <a:ln w="3175">
      <a:solidFill>
        <a:srgbClr val="000000"/>
      </a:solidFill>
      <a:prstDash val="solid"/>
    </a:ln>
  </c:spPr>
  <c:txPr>
    <a:bodyPr/>
    <a:lstStyle/>
    <a:p>
      <a:pPr>
        <a:defRPr sz="147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425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Расходы по разделам бюджета (тыс. руб.)</a:t>
            </a:r>
          </a:p>
        </c:rich>
      </c:tx>
      <c:layout>
        <c:manualLayout>
          <c:xMode val="edge"/>
          <c:yMode val="edge"/>
          <c:x val="0.29295145799082839"/>
          <c:y val="7.2886297376093439E-3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9.0672021644643788E-2"/>
          <c:y val="5.9815360007720926E-2"/>
          <c:w val="0.90088105726872325"/>
          <c:h val="0.72886297376093256"/>
        </c:manualLayout>
      </c:layout>
      <c:barChart>
        <c:barDir val="col"/>
        <c:grouping val="clustered"/>
        <c:ser>
          <c:idx val="0"/>
          <c:order val="0"/>
          <c:tx>
            <c:v>2020</c:v>
          </c:tx>
          <c:spPr>
            <a:solidFill>
              <a:srgbClr val="00CCFF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2.9875010117127311E-3"/>
                  <c:y val="2.8623462883465307E-3"/>
                </c:manualLayout>
              </c:layout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 rot="-270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7806846016889326E-3"/>
                  <c:y val="8.4965556325922349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4.7872807605509E-2"/>
                  <c:y val="6.8386835250707129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2788028700941258E-2"/>
                  <c:y val="1.883931722879708E-2"/>
                </c:manualLayout>
              </c:layout>
              <c:spPr>
                <a:solidFill>
                  <a:sysClr val="window" lastClr="FFFFFF"/>
                </a:solidFill>
                <a:ln w="25400">
                  <a:noFill/>
                </a:ln>
              </c:spPr>
              <c:txPr>
                <a:bodyPr rot="-270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4.9348266338290524E-3"/>
                  <c:y val="7.2314140746493416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460990655450088E-2"/>
                  <c:y val="3.622285087826397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600,00
</a:t>
                    </a:r>
                  </a:p>
                </c:rich>
              </c:tx>
              <c:dLblPos val="outEnd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2.8029646073976884E-3"/>
                  <c:y val="1.1120344650796244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9.0698486177820609E-4"/>
                  <c:y val="7.4617335471605104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Mode val="edge"/>
                  <c:yMode val="edge"/>
                  <c:x val="0.82158590308370061"/>
                  <c:y val="0.2813411078717201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 rot="-2700000" vert="horz"/>
              <a:lstStyle/>
              <a:p>
                <a:pPr algn="ctr">
                  <a:defRPr sz="9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'9 Расходы по разделам'!$A$5:$A$12</c:f>
              <c:strCache>
                <c:ptCount val="8"/>
                <c:pt idx="0">
                  <c:v>Общегосударст. вопросы </c:v>
                </c:pt>
                <c:pt idx="1">
                  <c:v>Национальная экономика</c:v>
                </c:pt>
                <c:pt idx="2">
                  <c:v>ЖКХ</c:v>
                </c:pt>
                <c:pt idx="3">
                  <c:v>Образование</c:v>
                </c:pt>
                <c:pt idx="4">
                  <c:v>Культура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Межбюдж. трансферты </c:v>
                </c:pt>
              </c:strCache>
            </c:strRef>
          </c:cat>
          <c:val>
            <c:numRef>
              <c:f>'9 Расходы по разделам'!$B$5:$B$12</c:f>
              <c:numCache>
                <c:formatCode>#,##0.00</c:formatCode>
                <c:ptCount val="8"/>
                <c:pt idx="0">
                  <c:v>40358.28</c:v>
                </c:pt>
                <c:pt idx="1">
                  <c:v>12446.640000000007</c:v>
                </c:pt>
                <c:pt idx="2">
                  <c:v>1290.46</c:v>
                </c:pt>
                <c:pt idx="3">
                  <c:v>236278.25</c:v>
                </c:pt>
                <c:pt idx="4">
                  <c:v>39536.300000000003</c:v>
                </c:pt>
                <c:pt idx="5">
                  <c:v>13075.6</c:v>
                </c:pt>
                <c:pt idx="6">
                  <c:v>600</c:v>
                </c:pt>
                <c:pt idx="7">
                  <c:v>26751.829999999987</c:v>
                </c:pt>
              </c:numCache>
            </c:numRef>
          </c:val>
        </c:ser>
        <c:ser>
          <c:idx val="1"/>
          <c:order val="1"/>
          <c:tx>
            <c:v>2021</c:v>
          </c:tx>
          <c:spPr>
            <a:solidFill>
              <a:srgbClr val="FF0000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3.6719391353613851E-2"/>
                  <c:y val="3.563126037816701E-3"/>
                </c:manualLayout>
              </c:layout>
              <c:spPr>
                <a:solidFill>
                  <a:sysClr val="window" lastClr="FFFFFF"/>
                </a:solidFill>
                <a:ln w="25400">
                  <a:noFill/>
                </a:ln>
              </c:spPr>
              <c:txPr>
                <a:bodyPr rot="-270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4007307456611964E-2"/>
                  <c:y val="3.6520434945631524E-3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70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4442401748239639E-2"/>
                  <c:y val="1.0640863769579784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70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8501604512419599E-2"/>
                  <c:y val="6.6095575245172206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70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0776970462363992E-2"/>
                  <c:y val="3.6190567802533991E-2"/>
                </c:manualLayout>
              </c:layout>
              <c:spPr>
                <a:solidFill>
                  <a:sysClr val="window" lastClr="FFFFFF"/>
                </a:solidFill>
                <a:ln w="25400">
                  <a:noFill/>
                </a:ln>
              </c:spPr>
              <c:txPr>
                <a:bodyPr rot="-270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2314105010001599E-2"/>
                  <c:y val="9.0532050840583297E-3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70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3.5125933751675616E-2"/>
                  <c:y val="3.5232072583579403E-2"/>
                </c:manualLayout>
              </c:layout>
              <c:tx>
                <c:rich>
                  <a:bodyPr rot="-2700000" vert="horz"/>
                  <a:lstStyle/>
                  <a:p>
                    <a:pPr algn="ctr">
                      <a:defRPr sz="900" b="1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/>
                      <a:t>600,00
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outEnd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0103252511938179E-2"/>
                  <c:y val="1.1120344650796244E-2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70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2.2914833270835126E-3"/>
                  <c:y val="5.656049913938874E-3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70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6.5080652336223571E-3"/>
                  <c:y val="4.5179219259564585E-3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70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Mode val="edge"/>
                  <c:yMode val="edge"/>
                  <c:x val="0.8744493392070487"/>
                  <c:y val="0.2419825072886297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'9 Расходы по разделам'!$A$5:$A$12</c:f>
              <c:strCache>
                <c:ptCount val="8"/>
                <c:pt idx="0">
                  <c:v>Общегосударст. вопросы </c:v>
                </c:pt>
                <c:pt idx="1">
                  <c:v>Национальная экономика</c:v>
                </c:pt>
                <c:pt idx="2">
                  <c:v>ЖКХ</c:v>
                </c:pt>
                <c:pt idx="3">
                  <c:v>Образование</c:v>
                </c:pt>
                <c:pt idx="4">
                  <c:v>Культура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Межбюдж. трансферты </c:v>
                </c:pt>
              </c:strCache>
            </c:strRef>
          </c:cat>
          <c:val>
            <c:numRef>
              <c:f>'9 Расходы по разделам'!$C$5:$C$12</c:f>
              <c:numCache>
                <c:formatCode>#,##0.00</c:formatCode>
                <c:ptCount val="8"/>
                <c:pt idx="0">
                  <c:v>41966.639000000003</c:v>
                </c:pt>
                <c:pt idx="1">
                  <c:v>13606.543000000007</c:v>
                </c:pt>
                <c:pt idx="2">
                  <c:v>1784.0939999999998</c:v>
                </c:pt>
                <c:pt idx="3">
                  <c:v>249798.56200000001</c:v>
                </c:pt>
                <c:pt idx="4">
                  <c:v>43877.517</c:v>
                </c:pt>
                <c:pt idx="5">
                  <c:v>11868.223000000007</c:v>
                </c:pt>
                <c:pt idx="6">
                  <c:v>600</c:v>
                </c:pt>
                <c:pt idx="7">
                  <c:v>23965.073</c:v>
                </c:pt>
              </c:numCache>
            </c:numRef>
          </c:val>
        </c:ser>
        <c:axId val="86692608"/>
        <c:axId val="86694144"/>
      </c:barChart>
      <c:catAx>
        <c:axId val="86692608"/>
        <c:scaling>
          <c:orientation val="minMax"/>
        </c:scaling>
        <c:axPos val="b"/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2700000" vert="horz"/>
          <a:lstStyle/>
          <a:p>
            <a:pPr>
              <a:defRPr sz="925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6694144"/>
        <c:crosses val="autoZero"/>
        <c:auto val="1"/>
        <c:lblAlgn val="ctr"/>
        <c:lblOffset val="0"/>
        <c:tickLblSkip val="1"/>
        <c:tickMarkSkip val="1"/>
      </c:catAx>
      <c:valAx>
        <c:axId val="86694144"/>
        <c:scaling>
          <c:orientation val="minMax"/>
          <c:max val="250000"/>
          <c:min val="0"/>
        </c:scaling>
        <c:axPos val="l"/>
        <c:majorGridlines>
          <c:spPr>
            <a:ln w="3175">
              <a:solidFill>
                <a:srgbClr val="000000"/>
              </a:solidFill>
              <a:prstDash val="lgDashDot"/>
            </a:ln>
          </c:spPr>
        </c:majorGridlines>
        <c:numFmt formatCode="#,##0.00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25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6692608"/>
        <c:crosses val="autoZero"/>
        <c:crossBetween val="between"/>
      </c:valAx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7334810071818025"/>
          <c:y val="8.6005830903790215E-2"/>
          <c:w val="0.11123348043033079"/>
          <c:h val="7.2886297376093437E-2"/>
        </c:manualLayout>
      </c:layout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1285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6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5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 2021 год</a:t>
            </a:r>
          </a:p>
        </c:rich>
      </c:tx>
      <c:layout>
        <c:manualLayout>
          <c:xMode val="edge"/>
          <c:yMode val="edge"/>
          <c:x val="0.41189058228428355"/>
          <c:y val="1.1128775834658208E-2"/>
        </c:manualLayout>
      </c:layout>
      <c:spPr>
        <a:noFill/>
        <a:ln w="25400">
          <a:noFill/>
        </a:ln>
      </c:spPr>
    </c:title>
    <c:view3D>
      <c:rotX val="40"/>
      <c:rotY val="50"/>
      <c:perspective val="0"/>
    </c:view3D>
    <c:plotArea>
      <c:layout>
        <c:manualLayout>
          <c:layoutTarget val="inner"/>
          <c:xMode val="edge"/>
          <c:yMode val="edge"/>
          <c:x val="0.10398673857942232"/>
          <c:y val="0.38491337107014501"/>
          <c:w val="0.89596788740687905"/>
          <c:h val="0.50397456279809261"/>
        </c:manualLayout>
      </c:layout>
      <c:pie3DChart>
        <c:varyColors val="1"/>
        <c:ser>
          <c:idx val="0"/>
          <c:order val="0"/>
          <c:tx>
            <c:strRef>
              <c:f>'10 Структура расходов '!$E$4</c:f>
              <c:strCache>
                <c:ptCount val="1"/>
                <c:pt idx="0">
                  <c:v>2021 год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explosion val="25"/>
          <c:dPt>
            <c:idx val="0"/>
            <c:spPr>
              <a:solidFill>
                <a:srgbClr val="9999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6600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5"/>
            <c:spPr>
              <a:solidFill>
                <a:srgbClr val="FF808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6"/>
            <c:spPr>
              <a:solidFill>
                <a:srgbClr val="0066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7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0.11133334447843708"/>
                  <c:y val="-0.14461216195352369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64,47%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+ 0,67%)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2035453456373691E-2"/>
                  <c:y val="-4.8045781381473307E-2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 dirty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10,83%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 dirty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- 0,07%)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3503909145114843E-3"/>
                  <c:y val="-6.9188020813773551E-2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 dirty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3,51%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 dirty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</a:t>
                    </a:r>
                    <a:r>
                      <a:rPr lang="ru-RU" sz="1000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+</a:t>
                    </a:r>
                    <a:r>
                      <a:rPr lang="en-US" sz="1000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 </a:t>
                    </a:r>
                    <a:r>
                      <a:rPr lang="en-US" sz="1000" b="1" i="0" u="none" strike="noStrike" baseline="0" dirty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0,11%)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629469883143589E-2"/>
                  <c:y val="-0.13698901309832318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 dirty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0,46%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 dirty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</a:t>
                    </a:r>
                    <a:r>
                      <a:rPr lang="ru-RU" sz="1000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+</a:t>
                    </a:r>
                    <a:r>
                      <a:rPr lang="en-US" sz="1000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 </a:t>
                    </a:r>
                    <a:r>
                      <a:rPr lang="en-US" sz="1000" b="1" i="0" u="none" strike="noStrike" baseline="0" dirty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0,16%)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4229511120027222E-2"/>
                  <c:y val="-0.21023797303556466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6,19%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- 1,01%)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9.0253791041182527E-4"/>
                  <c:y val="-0.22983329786479406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11,32%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+ 0,62%)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0.10527411724262117"/>
                  <c:y val="-0.15767276308267508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3,06%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- 0,44%)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3.0935114399681342E-3"/>
                  <c:y val="-7.5032401553939435E-2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0,16%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- 0,04%)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4.2756184139403026E-2"/>
                  <c:y val="-9.5793598137275768E-2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4,70%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+0,10%)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6.1846186424149213E-2"/>
                  <c:y val="8.9300101398295043E-2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0,20%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+ 0,03%)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'10 Структура расходов '!$D$5:$D$12</c:f>
              <c:strCache>
                <c:ptCount val="8"/>
                <c:pt idx="0">
                  <c:v>Образование</c:v>
                </c:pt>
                <c:pt idx="1">
                  <c:v>Общегосударств. вопросы</c:v>
                </c:pt>
                <c:pt idx="2">
                  <c:v>Нац. экономика</c:v>
                </c:pt>
                <c:pt idx="3">
                  <c:v>ЖКХ</c:v>
                </c:pt>
                <c:pt idx="4">
                  <c:v>Межбюдж. трансферты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'10 Структура расходов '!$E$5:$E$12</c:f>
              <c:numCache>
                <c:formatCode>0.00%</c:formatCode>
                <c:ptCount val="8"/>
                <c:pt idx="0">
                  <c:v>0.64470000000000061</c:v>
                </c:pt>
                <c:pt idx="1">
                  <c:v>0.10829999999999999</c:v>
                </c:pt>
                <c:pt idx="2">
                  <c:v>3.5099999999999999E-2</c:v>
                </c:pt>
                <c:pt idx="3">
                  <c:v>4.6000000000000025E-3</c:v>
                </c:pt>
                <c:pt idx="4">
                  <c:v>6.1900000000000004E-2</c:v>
                </c:pt>
                <c:pt idx="5">
                  <c:v>0.11320000000000002</c:v>
                </c:pt>
                <c:pt idx="6">
                  <c:v>3.0599999999999999E-2</c:v>
                </c:pt>
                <c:pt idx="7">
                  <c:v>1.6000000000000007E-3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plotVisOnly val="1"/>
    <c:dispBlanksAs val="zero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8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525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2020 год </a:t>
            </a:r>
          </a:p>
        </c:rich>
      </c:tx>
      <c:layout>
        <c:manualLayout>
          <c:xMode val="edge"/>
          <c:yMode val="edge"/>
          <c:x val="0.50746355710511259"/>
          <c:y val="1.5948963317384369E-2"/>
        </c:manualLayout>
      </c:layout>
      <c:spPr>
        <a:noFill/>
        <a:ln w="25400">
          <a:noFill/>
        </a:ln>
      </c:spPr>
    </c:title>
    <c:view3D>
      <c:rotX val="40"/>
      <c:rotY val="60"/>
      <c:perspective val="0"/>
    </c:view3D>
    <c:plotArea>
      <c:layout>
        <c:manualLayout>
          <c:layoutTarget val="inner"/>
          <c:xMode val="edge"/>
          <c:yMode val="edge"/>
          <c:x val="0.22820604073830883"/>
          <c:y val="0.36099033816425141"/>
          <c:w val="0.75684624805556566"/>
          <c:h val="0.5485642283844957"/>
        </c:manualLayout>
      </c:layout>
      <c:pie3DChart>
        <c:varyColors val="1"/>
        <c:ser>
          <c:idx val="0"/>
          <c:order val="0"/>
          <c:tx>
            <c:strRef>
              <c:f>'10 Структура расходов '!$B$4</c:f>
              <c:strCache>
                <c:ptCount val="1"/>
                <c:pt idx="0">
                  <c:v>2020 год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explosion val="25"/>
          <c:dPt>
            <c:idx val="0"/>
            <c:spPr>
              <a:solidFill>
                <a:srgbClr val="9999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6600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5"/>
            <c:spPr>
              <a:solidFill>
                <a:srgbClr val="FF808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6"/>
            <c:explosion val="23"/>
            <c:spPr>
              <a:solidFill>
                <a:srgbClr val="0066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7"/>
            <c:explosion val="26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5.7158455948756494E-2"/>
                  <c:y val="-0.12712057320013265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0497712626336096E-2"/>
                  <c:y val="-4.091825478336946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946270397792316E-2"/>
                  <c:y val="-4.2910497431840271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432950210775886E-3"/>
                  <c:y val="-0.11501502529575107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3814436130807012E-3"/>
                  <c:y val="-0.1219980995198566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9080407237652522E-2"/>
                  <c:y val="-0.1831357922364969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2.0608593080093846E-2"/>
                  <c:y val="-0.18069045197101571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5058565440513975E-3"/>
                  <c:y val="-0.11177703265560704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3.3441105931410316E-2"/>
                  <c:y val="-4.3740848183450677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2.2205682001192658E-3"/>
                  <c:y val="4.2550327142121674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'10 Структура расходов '!$A$5:$A$12</c:f>
              <c:strCache>
                <c:ptCount val="8"/>
                <c:pt idx="0">
                  <c:v>Образование</c:v>
                </c:pt>
                <c:pt idx="1">
                  <c:v>Общегосуд. вопросы </c:v>
                </c:pt>
                <c:pt idx="2">
                  <c:v>Нац.экономика</c:v>
                </c:pt>
                <c:pt idx="3">
                  <c:v>ЖКХ</c:v>
                </c:pt>
                <c:pt idx="4">
                  <c:v>Межбюдж. трансферт 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'10 Структура расходов '!$B$5:$B$12</c:f>
              <c:numCache>
                <c:formatCode>0.00%</c:formatCode>
                <c:ptCount val="8"/>
                <c:pt idx="0">
                  <c:v>0.63800000000000034</c:v>
                </c:pt>
                <c:pt idx="1">
                  <c:v>0.10900000000000004</c:v>
                </c:pt>
                <c:pt idx="2">
                  <c:v>3.4000000000000002E-2</c:v>
                </c:pt>
                <c:pt idx="3">
                  <c:v>3.0000000000000014E-3</c:v>
                </c:pt>
                <c:pt idx="4">
                  <c:v>7.1999999999999995E-2</c:v>
                </c:pt>
                <c:pt idx="5">
                  <c:v>0.10700000000000004</c:v>
                </c:pt>
                <c:pt idx="6">
                  <c:v>3.500000000000001E-2</c:v>
                </c:pt>
                <c:pt idx="7">
                  <c:v>2.0000000000000013E-3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1.8567158393525195E-2"/>
          <c:y val="3.3215603484347087E-2"/>
          <c:w val="0.23216800918291144"/>
          <c:h val="0.86921984034292354"/>
        </c:manualLayout>
      </c:layout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1010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zero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1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075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 sz="1425" b="1" i="0" u="none" strike="noStrike" baseline="0" dirty="0">
                <a:solidFill>
                  <a:srgbClr val="000000"/>
                </a:solidFill>
                <a:latin typeface="Arial Cyr"/>
                <a:cs typeface="Arial Cyr"/>
              </a:rPr>
              <a:t> </a:t>
            </a:r>
            <a:r>
              <a:rPr lang="ru-RU" sz="1600" b="1" i="0" u="none" strike="noStrike" baseline="0" dirty="0">
                <a:solidFill>
                  <a:srgbClr val="000000"/>
                </a:solidFill>
                <a:latin typeface="Arial Cyr"/>
                <a:cs typeface="Arial Cyr"/>
              </a:rPr>
              <a:t>2021 год</a:t>
            </a:r>
            <a:r>
              <a:rPr lang="ru-RU" sz="1425" b="1" i="0" u="none" strike="noStrike" baseline="0" dirty="0">
                <a:solidFill>
                  <a:srgbClr val="000000"/>
                </a:solidFill>
                <a:latin typeface="Arial Cyr"/>
                <a:cs typeface="Arial Cyr"/>
              </a:rPr>
              <a:t>  </a:t>
            </a:r>
            <a:r>
              <a:rPr lang="ru-RU" sz="1500" b="1" i="0" u="none" strike="noStrike" baseline="0" dirty="0" smtClean="0">
                <a:solidFill>
                  <a:srgbClr val="000000"/>
                </a:solidFill>
                <a:latin typeface="Arial Cyr"/>
                <a:cs typeface="Arial Cyr"/>
              </a:rPr>
              <a:t>(312</a:t>
            </a:r>
            <a:r>
              <a:rPr lang="ru-RU" sz="1400" b="1" i="0" u="none" strike="noStrike" baseline="0" dirty="0" smtClean="0">
                <a:solidFill>
                  <a:srgbClr val="000000"/>
                </a:solidFill>
                <a:latin typeface="Arial Cyr"/>
                <a:cs typeface="Arial Cyr"/>
              </a:rPr>
              <a:t> 610</a:t>
            </a:r>
            <a:r>
              <a:rPr lang="ru-RU" sz="1500" b="1" i="0" u="none" strike="noStrike" baseline="0" dirty="0" smtClean="0">
                <a:solidFill>
                  <a:srgbClr val="000000"/>
                </a:solidFill>
                <a:latin typeface="Arial Cyr"/>
                <a:cs typeface="Arial Cyr"/>
              </a:rPr>
              <a:t>,70 </a:t>
            </a:r>
            <a:r>
              <a:rPr lang="ru-RU" sz="1300" b="1" i="0" u="none" strike="noStrike" baseline="0" dirty="0">
                <a:solidFill>
                  <a:srgbClr val="000000"/>
                </a:solidFill>
                <a:latin typeface="Arial Cyr"/>
                <a:cs typeface="Arial Cyr"/>
              </a:rPr>
              <a:t>тыс.руб.</a:t>
            </a:r>
            <a:r>
              <a:rPr lang="ru-RU" sz="1500" b="1" i="0" u="none" strike="noStrike" baseline="0" dirty="0">
                <a:solidFill>
                  <a:srgbClr val="000000"/>
                </a:solidFill>
                <a:latin typeface="Arial Cyr"/>
                <a:cs typeface="Arial Cyr"/>
              </a:rPr>
              <a:t>) </a:t>
            </a:r>
            <a:endParaRPr lang="ru-RU" sz="1700" b="1" i="0" u="none" strike="noStrike" baseline="0" dirty="0">
              <a:solidFill>
                <a:srgbClr val="000000"/>
              </a:solidFill>
              <a:latin typeface="Arial Cyr"/>
              <a:cs typeface="Arial Cyr"/>
            </a:endParaRPr>
          </a:p>
          <a:p>
            <a:pPr>
              <a:defRPr sz="1075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 sz="1700" b="1" i="0" u="none" strike="noStrike" baseline="0" dirty="0">
                <a:solidFill>
                  <a:srgbClr val="000000"/>
                </a:solidFill>
                <a:latin typeface="Arial Cyr"/>
                <a:cs typeface="Arial Cyr"/>
              </a:rPr>
              <a:t> </a:t>
            </a:r>
            <a:r>
              <a:rPr lang="ru-RU" sz="1375" b="1" i="0" u="none" strike="noStrike" baseline="0" dirty="0" smtClean="0">
                <a:solidFill>
                  <a:srgbClr val="000000"/>
                </a:solidFill>
                <a:latin typeface="Arial Cyr"/>
                <a:cs typeface="Arial Cyr"/>
              </a:rPr>
              <a:t>(+18 113,81 </a:t>
            </a:r>
            <a:r>
              <a:rPr lang="ru-RU" sz="1375" b="1" i="0" u="none" strike="noStrike" baseline="0" dirty="0">
                <a:solidFill>
                  <a:srgbClr val="000000"/>
                </a:solidFill>
                <a:latin typeface="Arial Cyr"/>
                <a:cs typeface="Arial Cyr"/>
              </a:rPr>
              <a:t>т.р. </a:t>
            </a:r>
            <a:r>
              <a:rPr lang="ru-RU" sz="1375" b="1" i="0" u="none" strike="noStrike" baseline="0" dirty="0" smtClean="0">
                <a:solidFill>
                  <a:srgbClr val="000000"/>
                </a:solidFill>
                <a:latin typeface="Arial Cyr"/>
                <a:cs typeface="Arial Cyr"/>
              </a:rPr>
              <a:t>Или + 6,2</a:t>
            </a:r>
            <a:r>
              <a:rPr lang="ru-RU" sz="1375" b="1" i="0" u="none" strike="noStrike" baseline="0" dirty="0">
                <a:solidFill>
                  <a:srgbClr val="000000"/>
                </a:solidFill>
                <a:latin typeface="Arial Cyr"/>
                <a:cs typeface="Arial Cyr"/>
              </a:rPr>
              <a:t>%)</a:t>
            </a:r>
          </a:p>
        </c:rich>
      </c:tx>
      <c:layout>
        <c:manualLayout>
          <c:xMode val="edge"/>
          <c:yMode val="edge"/>
          <c:x val="0.31040592148203727"/>
          <c:y val="1.1441647597254004E-2"/>
        </c:manualLayout>
      </c:layout>
      <c:spPr>
        <a:noFill/>
        <a:ln w="25400">
          <a:noFill/>
        </a:ln>
      </c:spPr>
    </c:title>
    <c:view3D>
      <c:rotY val="220"/>
      <c:perspective val="0"/>
    </c:view3D>
    <c:plotArea>
      <c:layout>
        <c:manualLayout>
          <c:layoutTarget val="inner"/>
          <c:xMode val="edge"/>
          <c:yMode val="edge"/>
          <c:x val="0.20908313747628376"/>
          <c:y val="0.18535470822516689"/>
          <c:w val="0.64638503636277633"/>
          <c:h val="0.66590389016018425"/>
        </c:manualLayout>
      </c:layout>
      <c:pie3DChart>
        <c:varyColors val="1"/>
        <c:ser>
          <c:idx val="0"/>
          <c:order val="0"/>
          <c:tx>
            <c:strRef>
              <c:f>'11 Динамика социальных расходов'!$F$4</c:f>
              <c:strCache>
                <c:ptCount val="1"/>
                <c:pt idx="0">
                  <c:v>2021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explosion val="4"/>
          <c:dPt>
            <c:idx val="0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explosion val="8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explosion val="7"/>
            <c:spPr>
              <a:solidFill>
                <a:srgbClr val="00FF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3.9191000335172317E-2"/>
                  <c:y val="5.3288647843504788E-2"/>
                </c:manualLayout>
              </c:layout>
              <c:tx>
                <c:rich>
                  <a:bodyPr/>
                  <a:lstStyle/>
                  <a:p>
                    <a:pPr>
                      <a:defRPr sz="1075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75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0,5%</a:t>
                    </a:r>
                  </a:p>
                  <a:p>
                    <a:pPr>
                      <a:defRPr sz="1075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75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+ 0,2%)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696820304869391E-3"/>
                  <c:y val="0.14368210838633741"/>
                </c:manualLayout>
              </c:layout>
              <c:tx>
                <c:rich>
                  <a:bodyPr/>
                  <a:lstStyle/>
                  <a:p>
                    <a:pPr>
                      <a:defRPr sz="1075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75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63,5%</a:t>
                    </a:r>
                  </a:p>
                  <a:p>
                    <a:pPr>
                      <a:defRPr sz="1075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75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(+ 0,7%)</a:t>
                    </a:r>
                  </a:p>
                </c:rich>
              </c:tx>
              <c:spPr>
                <a:solidFill>
                  <a:sysClr val="window" lastClr="FFFFFF"/>
                </a:solidFill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2492410556000795E-2"/>
                  <c:y val="6.473029544075878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0,2%
( 0,0%)</a:t>
                    </a:r>
                  </a:p>
                </c:rich>
              </c:tx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9266573159836434E-2"/>
                  <c:y val="6.4946996041970795E-2"/>
                </c:manualLayout>
              </c:layout>
              <c:tx>
                <c:rich>
                  <a:bodyPr/>
                  <a:lstStyle/>
                  <a:p>
                    <a:pPr>
                      <a:defRPr sz="1075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sz="1175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2</a:t>
                    </a:r>
                    <a:r>
                      <a:rPr lang="en-US" sz="1175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,</a:t>
                    </a:r>
                    <a:r>
                      <a:rPr lang="ru-RU" sz="1175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8</a:t>
                    </a:r>
                    <a:r>
                      <a:rPr lang="en-US" sz="1175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%</a:t>
                    </a:r>
                    <a:endParaRPr lang="en-US" sz="1175" b="1" i="0" u="none" strike="noStrike" baseline="0" dirty="0">
                      <a:solidFill>
                        <a:srgbClr val="000000"/>
                      </a:solidFill>
                      <a:latin typeface="Arial Cyr"/>
                      <a:cs typeface="Arial Cyr"/>
                    </a:endParaRPr>
                  </a:p>
                  <a:p>
                    <a:pPr>
                      <a:defRPr sz="1075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75" b="1" i="0" u="none" strike="noStrike" baseline="0" dirty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(+ </a:t>
                    </a:r>
                    <a:r>
                      <a:rPr lang="ru-RU" sz="1175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0</a:t>
                    </a:r>
                    <a:r>
                      <a:rPr lang="en-US" sz="1175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,1</a:t>
                    </a:r>
                    <a:r>
                      <a:rPr lang="en-US" sz="1175" b="1" i="0" u="none" strike="noStrike" baseline="0" dirty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8859409987783553E-2"/>
                  <c:y val="0.10877601398223409"/>
                </c:manualLayout>
              </c:layout>
              <c:tx>
                <c:rich>
                  <a:bodyPr/>
                  <a:lstStyle/>
                  <a:p>
                    <a:pPr>
                      <a:defRPr sz="1075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sz="1175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11</a:t>
                    </a:r>
                    <a:r>
                      <a:rPr lang="en-US" sz="1175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,</a:t>
                    </a:r>
                    <a:r>
                      <a:rPr lang="ru-RU" sz="1175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0</a:t>
                    </a:r>
                    <a:r>
                      <a:rPr lang="en-US" sz="1175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%</a:t>
                    </a:r>
                    <a:endParaRPr lang="en-US" sz="1175" b="1" i="0" u="none" strike="noStrike" baseline="0" dirty="0">
                      <a:solidFill>
                        <a:srgbClr val="000000"/>
                      </a:solidFill>
                      <a:latin typeface="Arial Cyr"/>
                      <a:cs typeface="Arial Cyr"/>
                    </a:endParaRPr>
                  </a:p>
                  <a:p>
                    <a:pPr>
                      <a:defRPr sz="1075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75" b="1" i="0" u="none" strike="noStrike" baseline="0" dirty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(+</a:t>
                    </a:r>
                    <a:r>
                      <a:rPr lang="en-US" sz="1175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0,</a:t>
                    </a:r>
                    <a:r>
                      <a:rPr lang="ru-RU" sz="1175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7</a:t>
                    </a:r>
                    <a:r>
                      <a:rPr lang="en-US" sz="1175" b="1" i="0" u="none" strike="noStrike" baseline="0" dirty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%)</a:t>
                    </a:r>
                    <a:endParaRPr lang="en-US" sz="1175" b="1" i="0" u="none" strike="noStrike" baseline="0" dirty="0">
                      <a:solidFill>
                        <a:srgbClr val="000000"/>
                      </a:solidFill>
                      <a:latin typeface="Arial Cyr"/>
                      <a:cs typeface="Arial Cyr"/>
                    </a:endParaRP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5133422477408408E-3"/>
                  <c:y val="6.338240426151019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2,8</a:t>
                    </a:r>
                    <a:r>
                      <a:rPr lang="en-US" dirty="0" smtClean="0"/>
                      <a:t>%</a:t>
                    </a:r>
                    <a:endParaRPr lang="ru-RU" dirty="0" smtClean="0"/>
                  </a:p>
                  <a:p>
                    <a:r>
                      <a:rPr lang="ru-RU" dirty="0" smtClean="0"/>
                      <a:t>(- 0,4%)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75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'11 Динамика социальных расходов'!$E$5:$E$10</c:f>
              <c:strCache>
                <c:ptCount val="6"/>
                <c:pt idx="0">
                  <c:v>ЖКХ</c:v>
                </c:pt>
                <c:pt idx="1">
                  <c:v>Образование</c:v>
                </c:pt>
                <c:pt idx="2">
                  <c:v>Физическая культура и спорт</c:v>
                </c:pt>
                <c:pt idx="3">
                  <c:v>Нац. Экономика</c:v>
                </c:pt>
                <c:pt idx="4">
                  <c:v>Культура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'11 Динамика социальных расходов'!$F$5:$F$10</c:f>
              <c:numCache>
                <c:formatCode>0.0%</c:formatCode>
                <c:ptCount val="6"/>
                <c:pt idx="0">
                  <c:v>4.6044995098287805E-3</c:v>
                </c:pt>
                <c:pt idx="1">
                  <c:v>0.634804879336067</c:v>
                </c:pt>
                <c:pt idx="2">
                  <c:v>1.5485203694305051E-3</c:v>
                </c:pt>
                <c:pt idx="3">
                  <c:v>2.8416871490746377E-2</c:v>
                </c:pt>
                <c:pt idx="4">
                  <c:v>0.10989593555987338</c:v>
                </c:pt>
                <c:pt idx="5">
                  <c:v>2.7536021487268646E-2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7.0546737213403928E-3"/>
          <c:y val="5.9496567505720917E-2"/>
          <c:w val="0.11340399315441745"/>
          <c:h val="0.91533180778032031"/>
        </c:manualLayout>
      </c:layout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1010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zero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07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875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 sz="1600" b="1" i="0" u="none" strike="noStrike" baseline="0" dirty="0">
                <a:solidFill>
                  <a:srgbClr val="000000"/>
                </a:solidFill>
                <a:latin typeface="Arial Cyr"/>
                <a:cs typeface="Arial Cyr"/>
              </a:rPr>
              <a:t> 2020 год   </a:t>
            </a:r>
            <a:r>
              <a:rPr lang="ru-RU" sz="1400" b="1" i="0" u="none" strike="noStrike" baseline="0" dirty="0">
                <a:solidFill>
                  <a:srgbClr val="000000"/>
                </a:solidFill>
                <a:latin typeface="Arial Cyr"/>
                <a:cs typeface="Arial Cyr"/>
              </a:rPr>
              <a:t>( </a:t>
            </a:r>
            <a:r>
              <a:rPr lang="ru-RU" sz="1400" b="1" i="0" u="none" strike="noStrike" baseline="0" dirty="0" smtClean="0">
                <a:solidFill>
                  <a:srgbClr val="000000"/>
                </a:solidFill>
                <a:latin typeface="Arial Cyr"/>
                <a:cs typeface="Arial Cyr"/>
              </a:rPr>
              <a:t>294 496,89 </a:t>
            </a:r>
            <a:r>
              <a:rPr lang="ru-RU" sz="1300" b="1" i="0" u="none" strike="noStrike" baseline="0" dirty="0">
                <a:solidFill>
                  <a:srgbClr val="000000"/>
                </a:solidFill>
                <a:latin typeface="Arial Cyr"/>
                <a:cs typeface="Arial Cyr"/>
              </a:rPr>
              <a:t>тыс.руб.</a:t>
            </a:r>
            <a:r>
              <a:rPr lang="ru-RU" sz="1400" b="1" i="0" u="none" strike="noStrike" baseline="0" dirty="0">
                <a:solidFill>
                  <a:srgbClr val="000000"/>
                </a:solidFill>
                <a:latin typeface="Arial Cyr"/>
                <a:cs typeface="Arial Cyr"/>
              </a:rPr>
              <a:t>)   </a:t>
            </a:r>
            <a:r>
              <a:rPr lang="ru-RU" sz="1600" b="1" i="0" u="none" strike="noStrike" baseline="0" dirty="0">
                <a:solidFill>
                  <a:srgbClr val="000000"/>
                </a:solidFill>
                <a:latin typeface="Arial Cyr"/>
                <a:cs typeface="Arial Cyr"/>
              </a:rPr>
              <a:t>   </a:t>
            </a:r>
          </a:p>
        </c:rich>
      </c:tx>
      <c:layout>
        <c:manualLayout>
          <c:xMode val="edge"/>
          <c:yMode val="edge"/>
          <c:x val="0.36507964282242528"/>
          <c:y val="1.4005602240896359E-2"/>
        </c:manualLayout>
      </c:layout>
      <c:spPr>
        <a:noFill/>
        <a:ln w="25400">
          <a:noFill/>
        </a:ln>
      </c:spPr>
    </c:title>
    <c:view3D>
      <c:rotY val="210"/>
      <c:perspective val="0"/>
    </c:view3D>
    <c:plotArea>
      <c:layout>
        <c:manualLayout>
          <c:layoutTarget val="inner"/>
          <c:xMode val="edge"/>
          <c:yMode val="edge"/>
          <c:x val="0.20046314523184611"/>
          <c:y val="0.12084665610666487"/>
          <c:w val="0.63551640419947542"/>
          <c:h val="0.800724501473422"/>
        </c:manualLayout>
      </c:layout>
      <c:pie3DChart>
        <c:varyColors val="1"/>
        <c:ser>
          <c:idx val="0"/>
          <c:order val="0"/>
          <c:tx>
            <c:strRef>
              <c:f>'11 Динамика социальных расходов'!$B$4</c:f>
              <c:strCache>
                <c:ptCount val="1"/>
                <c:pt idx="0">
                  <c:v>2020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explosion val="9"/>
          <c:dPt>
            <c:idx val="0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explosion val="5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explosion val="4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00FF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7.9523855814319505E-2"/>
                  <c:y val="1.4646110412669005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5941970216685902"/>
                  <c:y val="0.15391870133880334"/>
                </c:manualLayout>
              </c:layout>
              <c:spPr>
                <a:solidFill>
                  <a:schemeClr val="bg1"/>
                </a:solidFill>
                <a:ln w="25400">
                  <a:noFill/>
                </a:ln>
              </c:spPr>
              <c:txPr>
                <a:bodyPr/>
                <a:lstStyle/>
                <a:p>
                  <a:pPr>
                    <a:defRPr sz="11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7986232004302729E-2"/>
                  <c:y val="1.1811540596710145E-3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7023473917612152E-2"/>
                  <c:y val="8.778873229081658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2,7%</a:t>
                    </a:r>
                  </a:p>
                </c:rich>
              </c:tx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9998686318049106E-3"/>
                  <c:y val="4.5993490783986533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3.3765964439630189E-2"/>
                  <c:y val="5.439525941610243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'11 Динамика социальных расходов'!$A$5:$A$10</c:f>
              <c:strCache>
                <c:ptCount val="6"/>
                <c:pt idx="0">
                  <c:v>ЖКХ</c:v>
                </c:pt>
                <c:pt idx="1">
                  <c:v>Образование</c:v>
                </c:pt>
                <c:pt idx="2">
                  <c:v>Физическая культура и спорт</c:v>
                </c:pt>
                <c:pt idx="3">
                  <c:v>Нац. Экономика</c:v>
                </c:pt>
                <c:pt idx="4">
                  <c:v>Культура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'11 Динамика социальных расходов'!$B$5:$B$10</c:f>
              <c:numCache>
                <c:formatCode>0.0%</c:formatCode>
                <c:ptCount val="6"/>
                <c:pt idx="0">
                  <c:v>3.4845525712015688E-3</c:v>
                </c:pt>
                <c:pt idx="1">
                  <c:v>0.62789849233682582</c:v>
                </c:pt>
                <c:pt idx="2">
                  <c:v>1.6201444002301047E-3</c:v>
                </c:pt>
                <c:pt idx="3">
                  <c:v>2.6778853745676651E-2</c:v>
                </c:pt>
                <c:pt idx="4">
                  <c:v>0.10336056832073325</c:v>
                </c:pt>
                <c:pt idx="5">
                  <c:v>3.2069867323134799E-2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7.0546737213403928E-3"/>
          <c:y val="5.6022703044472384E-2"/>
          <c:w val="0.11404330708661423"/>
          <c:h val="0.89636089606446245"/>
        </c:manualLayout>
      </c:layout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1010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zero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87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43105520708216577"/>
          <c:y val="6.8883295254862052E-3"/>
        </c:manualLayout>
      </c:layout>
      <c:spPr>
        <a:noFill/>
        <a:ln w="25400">
          <a:noFill/>
        </a:ln>
      </c:spPr>
      <c:txPr>
        <a:bodyPr/>
        <a:lstStyle/>
        <a:p>
          <a:pPr>
            <a:defRPr sz="1725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5.7416335012726964E-2"/>
          <c:y val="0.27659574468085107"/>
          <c:w val="0.88516849811287268"/>
          <c:h val="0.6055646481178395"/>
        </c:manualLayout>
      </c:layout>
      <c:pieChart>
        <c:varyColors val="1"/>
        <c:ser>
          <c:idx val="0"/>
          <c:order val="0"/>
          <c:tx>
            <c:strRef>
              <c:f>'12 Расходы по экон. классиф.'!$F$2</c:f>
              <c:strCache>
                <c:ptCount val="1"/>
                <c:pt idx="0">
                  <c:v>2021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9999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CCFF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5"/>
            <c:spPr>
              <a:solidFill>
                <a:srgbClr val="FF808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6"/>
            <c:spPr>
              <a:solidFill>
                <a:srgbClr val="0066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6.8808309789301816E-2"/>
                  <c:y val="-0.17298152803202171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253 334,28; 65,4%</a:t>
                    </a:r>
                  </a:p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- 1,4%)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1533733442555396E-2"/>
                  <c:y val="-2.5947115342506575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2 328,24; 0,6%</a:t>
                    </a:r>
                  </a:p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 0,0%)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2443341079180435E-2"/>
                  <c:y val="-7.692957179017805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46 553,43;</a:t>
                    </a:r>
                  </a:p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 12,0%</a:t>
                    </a:r>
                  </a:p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( 2,9%)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0409181903109568"/>
                  <c:y val="-8.0485071920506635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23 965,07; 6,2%</a:t>
                    </a:r>
                  </a:p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(- 1,0%)</a:t>
                    </a:r>
                  </a:p>
                </c:rich>
              </c:tx>
              <c:numFmt formatCode="0%" sourceLinked="0"/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9647313194131011E-2"/>
                  <c:y val="-0.14099848475559051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4 561,01; 1,2%</a:t>
                    </a:r>
                  </a:p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(+ 0,2%)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5.4718001014204534E-3"/>
                  <c:y val="-2.8487120422516759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16 768,56;</a:t>
                    </a:r>
                  </a:p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 4,3%</a:t>
                    </a:r>
                  </a:p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(- 0,2%)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5.661712668082095E-3"/>
                  <c:y val="-7.7433894178133275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39 956,06; 10,3%</a:t>
                    </a:r>
                  </a:p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- 0,3%)</a:t>
                    </a:r>
                  </a:p>
                </c:rich>
              </c:tx>
              <c:numFmt formatCode="0%" sourceLinked="0"/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0.11885318693536615"/>
                  <c:y val="6.2849885699771388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35 991,0; 11,2%</a:t>
                    </a:r>
                  </a:p>
                  <a:p>
                    <a:pPr>
                      <a:defRPr sz="80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(- 1,5%)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Percent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'12 Расходы по экон. классиф.'!$E$3:$E$9</c:f>
              <c:strCache>
                <c:ptCount val="7"/>
                <c:pt idx="0">
                  <c:v>Фонд оплаты труда</c:v>
                </c:pt>
                <c:pt idx="1">
                  <c:v>Услуги связи</c:v>
                </c:pt>
                <c:pt idx="2">
                  <c:v>Коммунальные услуги</c:v>
                </c:pt>
                <c:pt idx="3">
                  <c:v>Перечисления другим бюджетам  РФ</c:v>
                </c:pt>
                <c:pt idx="4">
                  <c:v>Увелич. ст-ти основ. средств </c:v>
                </c:pt>
                <c:pt idx="5">
                  <c:v>Увелич. ст-ти матер. запасов </c:v>
                </c:pt>
                <c:pt idx="6">
                  <c:v>Прочие расходы</c:v>
                </c:pt>
              </c:strCache>
            </c:strRef>
          </c:cat>
          <c:val>
            <c:numRef>
              <c:f>'12 Расходы по экон. классиф.'!$F$3:$F$9</c:f>
              <c:numCache>
                <c:formatCode>#,##0.00</c:formatCode>
                <c:ptCount val="7"/>
                <c:pt idx="0">
                  <c:v>253334.28</c:v>
                </c:pt>
                <c:pt idx="1">
                  <c:v>2328.2399999999998</c:v>
                </c:pt>
                <c:pt idx="2">
                  <c:v>46553.43</c:v>
                </c:pt>
                <c:pt idx="3">
                  <c:v>23965.07</c:v>
                </c:pt>
                <c:pt idx="4">
                  <c:v>4561.01</c:v>
                </c:pt>
                <c:pt idx="5">
                  <c:v>16768.560000000001</c:v>
                </c:pt>
                <c:pt idx="6">
                  <c:v>39956.06</c:v>
                </c:pt>
              </c:numCache>
            </c:numRef>
          </c:val>
        </c:ser>
        <c:firstSliceAng val="90"/>
      </c:pieChart>
      <c:spPr>
        <a:noFill/>
        <a:ln w="25400">
          <a:noFill/>
        </a:ln>
      </c:spPr>
    </c:plotArea>
    <c:plotVisOnly val="1"/>
    <c:dispBlanksAs val="zero"/>
  </c:chart>
  <c:spPr>
    <a:solidFill>
      <a:srgbClr val="FFFFFF"/>
    </a:solidFill>
    <a:ln w="9525">
      <a:noFill/>
    </a:ln>
  </c:spPr>
  <c:txPr>
    <a:bodyPr/>
    <a:lstStyle/>
    <a:p>
      <a:pPr>
        <a:defRPr sz="8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65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2020</a:t>
            </a:r>
          </a:p>
        </c:rich>
      </c:tx>
      <c:layout>
        <c:manualLayout>
          <c:xMode val="edge"/>
          <c:yMode val="edge"/>
          <c:x val="0.45376707148894535"/>
          <c:y val="8.0259444614781007E-3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5052776332349841"/>
          <c:y val="0.26433079990146108"/>
          <c:w val="0.62781032959410099"/>
          <c:h val="0.63781315863906363"/>
        </c:manualLayout>
      </c:layout>
      <c:pieChart>
        <c:varyColors val="1"/>
        <c:ser>
          <c:idx val="0"/>
          <c:order val="0"/>
          <c:tx>
            <c:strRef>
              <c:f>'12 Расходы по экон. классиф.'!$B$2</c:f>
              <c:strCache>
                <c:ptCount val="1"/>
                <c:pt idx="0">
                  <c:v>2020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dPt>
            <c:idx val="0"/>
            <c:spPr>
              <a:solidFill>
                <a:srgbClr val="9999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CCFF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5"/>
            <c:spPr>
              <a:solidFill>
                <a:srgbClr val="FF808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6"/>
            <c:spPr>
              <a:solidFill>
                <a:srgbClr val="0066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6.3946496838532541E-2"/>
                  <c:y val="-0.19398928841890134"/>
                </c:manualLayout>
              </c:layout>
              <c:tx>
                <c:rich>
                  <a:bodyPr/>
                  <a:lstStyle/>
                  <a:p>
                    <a:pPr>
                      <a:defRPr sz="9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247 256,87;</a:t>
                    </a:r>
                  </a:p>
                  <a:p>
                    <a:pPr>
                      <a:defRPr sz="9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 66,8%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3.3417213346593588E-2"/>
                  <c:y val="-3.9163146321657648E-2"/>
                </c:manualLayout>
              </c:layout>
              <c:tx>
                <c:rich>
                  <a:bodyPr/>
                  <a:lstStyle/>
                  <a:p>
                    <a:pPr>
                      <a:defRPr sz="9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2 339,04;</a:t>
                    </a:r>
                  </a:p>
                  <a:p>
                    <a:pPr>
                      <a:defRPr sz="9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 0,6%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0168976560432837E-2"/>
                  <c:y val="-0.10387058512239844"/>
                </c:manualLayout>
              </c:layout>
              <c:tx>
                <c:rich>
                  <a:bodyPr/>
                  <a:lstStyle/>
                  <a:p>
                    <a:pPr>
                      <a:defRPr sz="9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33 873,33;</a:t>
                    </a:r>
                  </a:p>
                  <a:p>
                    <a:pPr>
                      <a:defRPr sz="9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 9,1%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9530478736508041E-2"/>
                  <c:y val="-7.4293482723697804E-2"/>
                </c:manualLayout>
              </c:layout>
              <c:tx>
                <c:rich>
                  <a:bodyPr/>
                  <a:lstStyle/>
                  <a:p>
                    <a:pPr>
                      <a:defRPr sz="9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26 751,83;</a:t>
                    </a:r>
                  </a:p>
                  <a:p>
                    <a:pPr>
                      <a:defRPr sz="9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 7,2%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5897208967071501E-2"/>
                  <c:y val="-0.10353956624483353"/>
                </c:manualLayout>
              </c:layout>
              <c:tx>
                <c:rich>
                  <a:bodyPr/>
                  <a:lstStyle/>
                  <a:p>
                    <a:pPr>
                      <a:defRPr sz="9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3 882,49;</a:t>
                    </a:r>
                  </a:p>
                  <a:p>
                    <a:pPr>
                      <a:defRPr sz="9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 1,0%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4765741188492807E-2"/>
                  <c:y val="-4.3035738725011631E-2"/>
                </c:manualLayout>
              </c:layout>
              <c:tx>
                <c:rich>
                  <a:bodyPr/>
                  <a:lstStyle/>
                  <a:p>
                    <a:pPr>
                      <a:defRPr sz="9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16 </a:t>
                    </a:r>
                    <a:r>
                      <a:rPr lang="en-US" sz="1000" b="1" i="0" u="none" strike="noStrike" baseline="0" smtClean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805,77;</a:t>
                    </a:r>
                    <a:endParaRPr lang="en-US" sz="1000" b="1" i="0" u="none" strike="noStrike" baseline="0">
                      <a:solidFill>
                        <a:srgbClr val="000000"/>
                      </a:solidFill>
                      <a:latin typeface="Arial Cyr"/>
                      <a:cs typeface="Arial Cyr"/>
                    </a:endParaRPr>
                  </a:p>
                  <a:p>
                    <a:pPr>
                      <a:defRPr sz="9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 dirty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 4,5%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2.8341347250481291E-2"/>
                  <c:y val="-7.8019726097389622E-2"/>
                </c:manualLayout>
              </c:layout>
              <c:tx>
                <c:rich>
                  <a:bodyPr/>
                  <a:lstStyle/>
                  <a:p>
                    <a:pPr>
                      <a:defRPr sz="9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39 428,03;</a:t>
                    </a:r>
                  </a:p>
                  <a:p>
                    <a:pPr>
                      <a:defRPr sz="9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 10,6%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0.16364847373530383"/>
                  <c:y val="4.9069292232849178E-2"/>
                </c:manualLayout>
              </c:layout>
              <c:tx>
                <c:rich>
                  <a:bodyPr/>
                  <a:lstStyle/>
                  <a:p>
                    <a:pPr>
                      <a:defRPr sz="9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45 079,6;</a:t>
                    </a:r>
                  </a:p>
                  <a:p>
                    <a:pPr>
                      <a:defRPr sz="9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ru-RU" sz="10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 12,7%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Percent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'12 Расходы по экон. классиф.'!$A$3:$A$9</c:f>
              <c:strCache>
                <c:ptCount val="7"/>
                <c:pt idx="0">
                  <c:v>Фонд оплаты труда</c:v>
                </c:pt>
                <c:pt idx="1">
                  <c:v>Услуги связи</c:v>
                </c:pt>
                <c:pt idx="2">
                  <c:v>Коммунальные услуги</c:v>
                </c:pt>
                <c:pt idx="3">
                  <c:v>Перечисления другим бюджетам  РФ</c:v>
                </c:pt>
                <c:pt idx="4">
                  <c:v>Увелич. ст-ти основ. средств </c:v>
                </c:pt>
                <c:pt idx="5">
                  <c:v>Увелич. ст-ти матер. запасов </c:v>
                </c:pt>
                <c:pt idx="6">
                  <c:v>Прочие расходы</c:v>
                </c:pt>
              </c:strCache>
            </c:strRef>
          </c:cat>
          <c:val>
            <c:numRef>
              <c:f>'12 Расходы по экон. классиф.'!$B$3:$B$9</c:f>
              <c:numCache>
                <c:formatCode>#,##0.00</c:formatCode>
                <c:ptCount val="7"/>
                <c:pt idx="0">
                  <c:v>247256.87</c:v>
                </c:pt>
                <c:pt idx="1">
                  <c:v>2339.04</c:v>
                </c:pt>
                <c:pt idx="2">
                  <c:v>33873.33</c:v>
                </c:pt>
                <c:pt idx="3">
                  <c:v>26751.829999999991</c:v>
                </c:pt>
                <c:pt idx="4">
                  <c:v>3882.4900000000002</c:v>
                </c:pt>
                <c:pt idx="5">
                  <c:v>16805.77</c:v>
                </c:pt>
                <c:pt idx="6">
                  <c:v>39428.03</c:v>
                </c:pt>
              </c:numCache>
            </c:numRef>
          </c:val>
        </c:ser>
        <c:firstSliceAng val="90"/>
      </c:pie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"/>
          <c:y val="3.4071550255536626E-2"/>
          <c:w val="0.23062880911072556"/>
          <c:h val="0.96081771720613285"/>
        </c:manualLayout>
      </c:layout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920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zero"/>
  </c:chart>
  <c:spPr>
    <a:solidFill>
      <a:srgbClr val="FFFFFF"/>
    </a:solidFill>
    <a:ln w="9525">
      <a:noFill/>
    </a:ln>
  </c:spPr>
  <c:txPr>
    <a:bodyPr/>
    <a:lstStyle/>
    <a:p>
      <a:pPr>
        <a:defRPr sz="9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10"/>
      <c:hPercent val="58"/>
      <c:depthPercent val="100"/>
      <c:rAngAx val="1"/>
    </c:view3D>
    <c:floor>
      <c:spPr>
        <a:solidFill>
          <a:srgbClr val="FFFF0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FFFF99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FFFF99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461538461538462E-2"/>
          <c:y val="6.5573822981095514E-3"/>
          <c:w val="0.91057692307692206"/>
          <c:h val="0.93934501420419481"/>
        </c:manualLayout>
      </c:layout>
      <c:bar3DChart>
        <c:barDir val="col"/>
        <c:grouping val="clustered"/>
        <c:ser>
          <c:idx val="0"/>
          <c:order val="0"/>
          <c:tx>
            <c:strRef>
              <c:f>'2 Доходы всего'!$B$4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00FF00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5.9670906521300171E-3"/>
                  <c:y val="0.1389174118247129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6857460125176946E-3"/>
                  <c:y val="0.1023916965251083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6875529981829181E-2"/>
                  <c:y val="0.1833208352869920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spPr>
                <a:noFill/>
                <a:ln w="25400">
                  <a:noFill/>
                </a:ln>
              </c:spPr>
              <c:txPr>
                <a:bodyPr rot="-2700000" vert="horz"/>
                <a:lstStyle/>
                <a:p>
                  <a:pPr algn="ctr">
                    <a:defRPr sz="975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</c:dLbl>
            <c:spPr>
              <a:noFill/>
              <a:ln w="25400">
                <a:noFill/>
              </a:ln>
            </c:spPr>
            <c:txPr>
              <a:bodyPr rot="-2700000" vert="horz"/>
              <a:lstStyle/>
              <a:p>
                <a:pPr algn="ctr"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 Доходы всего'!$A$5:$A$7</c:f>
              <c:strCache>
                <c:ptCount val="3"/>
                <c:pt idx="0">
                  <c:v>Доходы, всего</c:v>
                </c:pt>
                <c:pt idx="1">
                  <c:v>Налоговые и 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'2 Доходы всего'!$B$5:$B$7</c:f>
              <c:numCache>
                <c:formatCode>#,##0.00</c:formatCode>
                <c:ptCount val="3"/>
                <c:pt idx="0">
                  <c:v>370337.36</c:v>
                </c:pt>
                <c:pt idx="1">
                  <c:v>84793.1</c:v>
                </c:pt>
                <c:pt idx="2">
                  <c:v>285544.26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'2 Доходы всего'!$C$4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FF0000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9.2887139107611233E-3"/>
                  <c:y val="0.1813103465446713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0045830809610355E-2"/>
                  <c:y val="0.109624105929448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6927922471229628E-2"/>
                  <c:y val="0.2086454592650794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spPr>
                <a:noFill/>
                <a:ln w="25400">
                  <a:noFill/>
                </a:ln>
              </c:spPr>
              <c:txPr>
                <a:bodyPr rot="-2700000" vert="horz"/>
                <a:lstStyle/>
                <a:p>
                  <a:pPr algn="ctr">
                    <a:defRPr sz="975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</c:dLbl>
            <c:spPr>
              <a:noFill/>
              <a:ln w="25400">
                <a:noFill/>
              </a:ln>
            </c:spPr>
            <c:txPr>
              <a:bodyPr rot="-2700000" vert="horz"/>
              <a:lstStyle/>
              <a:p>
                <a:pPr algn="ctr"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'2 Доходы всего'!$A$5:$A$7</c:f>
              <c:strCache>
                <c:ptCount val="3"/>
                <c:pt idx="0">
                  <c:v>Доходы, всего</c:v>
                </c:pt>
                <c:pt idx="1">
                  <c:v>Налоговые и 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'2 Доходы всего'!$C$5:$C$7</c:f>
              <c:numCache>
                <c:formatCode>#,##0.00</c:formatCode>
                <c:ptCount val="3"/>
                <c:pt idx="0">
                  <c:v>387466.64999999985</c:v>
                </c:pt>
                <c:pt idx="1">
                  <c:v>92913.31</c:v>
                </c:pt>
                <c:pt idx="2">
                  <c:v>294553.34000000003</c:v>
                </c:pt>
              </c:numCache>
            </c:numRef>
          </c:val>
          <c:shape val="cylinder"/>
        </c:ser>
        <c:gapWidth val="80"/>
        <c:shape val="box"/>
        <c:axId val="81703680"/>
        <c:axId val="81705216"/>
        <c:axId val="0"/>
      </c:bar3DChart>
      <c:catAx>
        <c:axId val="81703680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25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1705216"/>
        <c:crosses val="autoZero"/>
        <c:auto val="1"/>
        <c:lblAlgn val="ctr"/>
        <c:lblOffset val="0"/>
        <c:tickLblSkip val="1"/>
        <c:tickMarkSkip val="1"/>
      </c:catAx>
      <c:valAx>
        <c:axId val="81705216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ysDash"/>
            </a:ln>
          </c:spPr>
        </c:majorGridlines>
        <c:numFmt formatCode="#,##0.00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 rtl="0">
              <a:defRPr sz="105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1703680"/>
        <c:crosses val="autoZero"/>
        <c:crossBetween val="between"/>
      </c:valAx>
      <c:spPr>
        <a:solidFill>
          <a:srgbClr val="FFFF99"/>
        </a:solidFill>
        <a:ln w="25400">
          <a:noFill/>
        </a:ln>
      </c:spPr>
    </c:plotArea>
    <c:legend>
      <c:legendPos val="r"/>
      <c:layout>
        <c:manualLayout>
          <c:xMode val="edge"/>
          <c:yMode val="edge"/>
          <c:x val="0.7995799554630536"/>
          <c:y val="0.13278705735553548"/>
          <c:w val="0.18749996361360571"/>
          <c:h val="6.8852459016393502E-2"/>
        </c:manualLayout>
      </c:layout>
      <c:spPr>
        <a:solidFill>
          <a:srgbClr val="FFFF99"/>
        </a:solidFill>
        <a:ln w="25400">
          <a:noFill/>
        </a:ln>
      </c:spPr>
      <c:txPr>
        <a:bodyPr/>
        <a:lstStyle/>
        <a:p>
          <a:pPr>
            <a:defRPr sz="1470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solidFill>
      <a:srgbClr val="FFFF99"/>
    </a:solidFill>
    <a:ln w="3175">
      <a:solidFill>
        <a:srgbClr val="000000"/>
      </a:solidFill>
      <a:prstDash val="solid"/>
    </a:ln>
  </c:spPr>
  <c:txPr>
    <a:bodyPr/>
    <a:lstStyle/>
    <a:p>
      <a:pPr>
        <a:defRPr sz="11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30"/>
      <c:hPercent val="62"/>
      <c:depthPercent val="100"/>
      <c:rAngAx val="1"/>
    </c:view3D>
    <c:floor>
      <c:spPr>
        <a:solidFill>
          <a:schemeClr val="bg1">
            <a:lumMod val="95000"/>
          </a:schemeClr>
        </a:solidFill>
        <a:ln w="3175">
          <a:solidFill>
            <a:srgbClr val="000000"/>
          </a:solidFill>
          <a:prstDash val="solid"/>
        </a:ln>
      </c:spPr>
    </c:floor>
    <c:sideWall>
      <c:spPr>
        <a:gradFill rotWithShape="0">
          <a:gsLst>
            <a:gs pos="0">
              <a:srgbClr val="CCFFFF"/>
            </a:gs>
            <a:gs pos="100000">
              <a:srgbClr val="00CCFF"/>
            </a:gs>
          </a:gsLst>
          <a:lin ang="2700000" scaled="1"/>
        </a:gradFill>
        <a:ln w="12700">
          <a:solidFill>
            <a:srgbClr val="808080"/>
          </a:solidFill>
          <a:prstDash val="solid"/>
        </a:ln>
      </c:spPr>
    </c:sideWall>
    <c:backWall>
      <c:spPr>
        <a:gradFill rotWithShape="0">
          <a:gsLst>
            <a:gs pos="0">
              <a:srgbClr val="CCFFFF"/>
            </a:gs>
            <a:gs pos="100000">
              <a:srgbClr val="00CCFF"/>
            </a:gs>
          </a:gsLst>
          <a:lin ang="2700000" scaled="1"/>
        </a:gra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7.7494772482472135E-2"/>
          <c:y val="4.065047105321249E-2"/>
          <c:w val="0.91082896972549443"/>
          <c:h val="0.94896996208807294"/>
        </c:manualLayout>
      </c:layout>
      <c:bar3DChart>
        <c:barDir val="col"/>
        <c:grouping val="standard"/>
        <c:ser>
          <c:idx val="0"/>
          <c:order val="0"/>
          <c:tx>
            <c:strRef>
              <c:f>'3 Доходы по видам налогов по '!$B$3</c:f>
              <c:strCache>
                <c:ptCount val="1"/>
                <c:pt idx="0">
                  <c:v>2020</c:v>
                </c:pt>
              </c:strCache>
            </c:strRef>
          </c:tx>
          <c:spPr>
            <a:gradFill rotWithShape="0">
              <a:gsLst>
                <a:gs pos="0">
                  <a:srgbClr val="FFCC00"/>
                </a:gs>
                <a:gs pos="50000">
                  <a:srgbClr val="FFFF00"/>
                </a:gs>
                <a:gs pos="100000">
                  <a:srgbClr val="FFCC00"/>
                </a:gs>
              </a:gsLst>
              <a:lin ang="0" scaled="1"/>
            </a:gra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7.5661619220674407E-3"/>
                  <c:y val="6.545991507159167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1522578908405727E-3"/>
                  <c:y val="6.864246847192881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3575459317585329E-2"/>
                  <c:y val="5.119524642752988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3130249343831973E-2"/>
                  <c:y val="3.107757363662878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0382764654418341E-4"/>
                  <c:y val="4.879862933799947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9.7764654418197733E-3"/>
                  <c:y val="3.437751531058618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9.7224409448818053E-3"/>
                  <c:y val="2.791324001166525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5.5343394575677026E-3"/>
                  <c:y val="3.378506853310003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'3 Доходы по видам налогов по '!$A$5:$A$12</c:f>
              <c:strCache>
                <c:ptCount val="8"/>
                <c:pt idx="0">
                  <c:v>Налоговые поступления всего</c:v>
                </c:pt>
                <c:pt idx="1">
                  <c:v>НДФЛ</c:v>
                </c:pt>
                <c:pt idx="2">
                  <c:v>Акцизы</c:v>
                </c:pt>
                <c:pt idx="3">
                  <c:v>УСНО</c:v>
                </c:pt>
                <c:pt idx="4">
                  <c:v>ЕНВД</c:v>
                </c:pt>
                <c:pt idx="5">
                  <c:v>ЕСХН</c:v>
                </c:pt>
                <c:pt idx="6">
                  <c:v>Патентная система  </c:v>
                </c:pt>
                <c:pt idx="7">
                  <c:v>Госпошлина</c:v>
                </c:pt>
              </c:strCache>
            </c:strRef>
          </c:cat>
          <c:val>
            <c:numRef>
              <c:f>'3 Доходы по видам налогов по '!$B$5:$B$12</c:f>
              <c:numCache>
                <c:formatCode>#,##0.00</c:formatCode>
                <c:ptCount val="8"/>
                <c:pt idx="0">
                  <c:v>80627.51999999999</c:v>
                </c:pt>
                <c:pt idx="1">
                  <c:v>67634.09</c:v>
                </c:pt>
                <c:pt idx="2">
                  <c:v>4962.4299999999994</c:v>
                </c:pt>
                <c:pt idx="3">
                  <c:v>637</c:v>
                </c:pt>
                <c:pt idx="4">
                  <c:v>4438</c:v>
                </c:pt>
                <c:pt idx="5">
                  <c:v>1548</c:v>
                </c:pt>
                <c:pt idx="6">
                  <c:v>163</c:v>
                </c:pt>
                <c:pt idx="7">
                  <c:v>1245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'3 Доходы по видам налогов по '!$C$3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0">
              <a:gsLst>
                <a:gs pos="0">
                  <a:srgbClr val="FF00FF"/>
                </a:gs>
                <a:gs pos="50000">
                  <a:srgbClr val="FF99CC"/>
                </a:gs>
                <a:gs pos="100000">
                  <a:srgbClr val="FF00FF"/>
                </a:gs>
              </a:gsLst>
              <a:lin ang="0" scaled="1"/>
            </a:gra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2.2831253785584569E-2"/>
                  <c:y val="-2.315498367582100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882436570428696E-2"/>
                  <c:y val="-2.227981918926805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1135936132983396E-2"/>
                  <c:y val="-2.204097404491105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4091644794400698E-2"/>
                  <c:y val="-3.544881889763780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0086286089238844E-2"/>
                  <c:y val="-3.500524934383202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7288932633420823E-2"/>
                  <c:y val="-3.03171478565179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2.4594050743657139E-2"/>
                  <c:y val="-3.997287839020122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2.8782042869641294E-2"/>
                  <c:y val="-3.346879556722080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rot="-60000" vert="horz"/>
              <a:lstStyle/>
              <a:p>
                <a:pPr algn="ctr"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'3 Доходы по видам налогов по '!$A$5:$A$12</c:f>
              <c:strCache>
                <c:ptCount val="8"/>
                <c:pt idx="0">
                  <c:v>Налоговые поступления всего</c:v>
                </c:pt>
                <c:pt idx="1">
                  <c:v>НДФЛ</c:v>
                </c:pt>
                <c:pt idx="2">
                  <c:v>Акцизы</c:v>
                </c:pt>
                <c:pt idx="3">
                  <c:v>УСНО</c:v>
                </c:pt>
                <c:pt idx="4">
                  <c:v>ЕНВД</c:v>
                </c:pt>
                <c:pt idx="5">
                  <c:v>ЕСХН</c:v>
                </c:pt>
                <c:pt idx="6">
                  <c:v>Патентная система  </c:v>
                </c:pt>
                <c:pt idx="7">
                  <c:v>Госпошлина</c:v>
                </c:pt>
              </c:strCache>
            </c:strRef>
          </c:cat>
          <c:val>
            <c:numRef>
              <c:f>'3 Доходы по видам налогов по '!$C$5:$C$12</c:f>
              <c:numCache>
                <c:formatCode>#,##0.00</c:formatCode>
                <c:ptCount val="8"/>
                <c:pt idx="0">
                  <c:v>89321.82</c:v>
                </c:pt>
                <c:pt idx="1">
                  <c:v>78263.13</c:v>
                </c:pt>
                <c:pt idx="2">
                  <c:v>5873.6900000000014</c:v>
                </c:pt>
                <c:pt idx="3">
                  <c:v>763</c:v>
                </c:pt>
                <c:pt idx="4">
                  <c:v>989</c:v>
                </c:pt>
                <c:pt idx="5">
                  <c:v>1845</c:v>
                </c:pt>
                <c:pt idx="6">
                  <c:v>145</c:v>
                </c:pt>
                <c:pt idx="7">
                  <c:v>1443</c:v>
                </c:pt>
              </c:numCache>
            </c:numRef>
          </c:val>
          <c:shape val="cylinder"/>
        </c:ser>
        <c:gapWidth val="60"/>
        <c:shape val="box"/>
        <c:axId val="82436096"/>
        <c:axId val="82437632"/>
        <c:axId val="81701504"/>
      </c:bar3DChart>
      <c:catAx>
        <c:axId val="82436096"/>
        <c:scaling>
          <c:orientation val="minMax"/>
        </c:scaling>
        <c:axPos val="b"/>
        <c:numFmt formatCode="General" sourceLinked="0"/>
        <c:tickLblPos val="none"/>
        <c:spPr>
          <a:ln w="3175">
            <a:solidFill>
              <a:srgbClr val="000000"/>
            </a:solidFill>
            <a:prstDash val="solid"/>
          </a:ln>
        </c:spPr>
        <c:crossAx val="82437632"/>
        <c:crosses val="autoZero"/>
        <c:auto val="1"/>
        <c:lblAlgn val="ctr"/>
        <c:lblOffset val="100"/>
        <c:tickLblSkip val="1"/>
        <c:tickMarkSkip val="1"/>
      </c:catAx>
      <c:valAx>
        <c:axId val="82437632"/>
        <c:scaling>
          <c:orientation val="minMax"/>
          <c:max val="90000"/>
          <c:min val="0"/>
        </c:scaling>
        <c:axPos val="l"/>
        <c:majorGridlines>
          <c:spPr>
            <a:ln w="3175">
              <a:solidFill>
                <a:srgbClr val="000000"/>
              </a:solidFill>
              <a:prstDash val="sysDash"/>
            </a:ln>
          </c:spPr>
        </c:majorGridlines>
        <c:numFmt formatCode="#,##0.00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75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2436096"/>
        <c:crosses val="autoZero"/>
        <c:crossBetween val="between"/>
      </c:valAx>
      <c:serAx>
        <c:axId val="81701504"/>
        <c:scaling>
          <c:orientation val="minMax"/>
        </c:scaling>
        <c:delete val="1"/>
        <c:axPos val="b"/>
        <c:tickLblPos val="none"/>
        <c:crossAx val="82437632"/>
        <c:crosses val="autoZero"/>
      </c:ser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630384817282454"/>
          <c:y val="3.6856539274054155E-2"/>
          <c:w val="0.20276034726428441"/>
          <c:h val="6.1788788596547392E-2"/>
        </c:manualLayout>
      </c:layout>
      <c:spPr>
        <a:solidFill>
          <a:srgbClr val="00FFFF"/>
        </a:solidFill>
        <a:ln w="25400">
          <a:noFill/>
        </a:ln>
      </c:spPr>
      <c:txPr>
        <a:bodyPr/>
        <a:lstStyle/>
        <a:p>
          <a:pPr>
            <a:defRPr sz="1675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gradFill rotWithShape="0">
      <a:gsLst>
        <a:gs pos="0">
          <a:srgbClr val="CCFFFF"/>
        </a:gs>
        <a:gs pos="100000">
          <a:srgbClr val="00FFFF"/>
        </a:gs>
      </a:gsLst>
      <a:lin ang="5400000" scaled="1"/>
    </a:gradFill>
    <a:ln w="3175">
      <a:solidFill>
        <a:srgbClr val="000000"/>
      </a:solidFill>
      <a:prstDash val="solid"/>
    </a:ln>
  </c:spPr>
  <c:txPr>
    <a:bodyPr/>
    <a:lstStyle/>
    <a:p>
      <a:pPr>
        <a:defRPr sz="18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10"/>
      <c:hPercent val="60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FFFFCC"/>
        </a:solidFill>
        <a:ln w="12700">
          <a:solidFill>
            <a:srgbClr val="808080"/>
          </a:solidFill>
          <a:prstDash val="solid"/>
        </a:ln>
      </c:spPr>
    </c:sideWall>
    <c:backWall>
      <c:spPr>
        <a:solidFill>
          <a:srgbClr val="FFFFCC"/>
        </a:soli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1569756758461648E-2"/>
          <c:y val="6.5891472868217074E-2"/>
          <c:w val="0.9181478647457465"/>
          <c:h val="0.81873754152823919"/>
        </c:manualLayout>
      </c:layout>
      <c:bar3DChart>
        <c:barDir val="col"/>
        <c:grouping val="clustered"/>
        <c:ser>
          <c:idx val="0"/>
          <c:order val="0"/>
          <c:tx>
            <c:strRef>
              <c:f>'4 Неналоговые доходы'!$B$3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00FFFF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5.7839820169971424E-3"/>
                  <c:y val="0.13046799382635338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2070342239668418E-3"/>
                  <c:y val="0.10312536514331069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0329619564516564E-3"/>
                  <c:y val="1.5230072985062929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6273791734735281E-3"/>
                  <c:y val="0.1350464331493450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11440772097743E-4"/>
                  <c:y val="-1.053565978671272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rot="-2700000"/>
              <a:lstStyle/>
              <a:p>
                <a:pPr>
                  <a:defRPr sz="105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'4 Неналоговые доходы'!$A$4:$A$9</c:f>
              <c:strCache>
                <c:ptCount val="6"/>
                <c:pt idx="0">
                  <c:v>Неналоговые доходы, всего</c:v>
                </c:pt>
                <c:pt idx="1">
                  <c:v>Доходы от использ. имущества</c:v>
                </c:pt>
                <c:pt idx="2">
                  <c:v>Платежи при польз. природ.ресурсами</c:v>
                </c:pt>
                <c:pt idx="3">
                  <c:v>Доходы от оказания платных услуг</c:v>
                </c:pt>
                <c:pt idx="4">
                  <c:v>Доходы от продажи имущества</c:v>
                </c:pt>
                <c:pt idx="5">
                  <c:v>Штрафы</c:v>
                </c:pt>
              </c:strCache>
            </c:strRef>
          </c:cat>
          <c:val>
            <c:numRef>
              <c:f>'4 Неналоговые доходы'!$B$4:$B$9</c:f>
              <c:numCache>
                <c:formatCode>#,##0.00</c:formatCode>
                <c:ptCount val="6"/>
                <c:pt idx="0">
                  <c:v>4165.58</c:v>
                </c:pt>
                <c:pt idx="1">
                  <c:v>1391.37</c:v>
                </c:pt>
                <c:pt idx="2">
                  <c:v>55.290000000000013</c:v>
                </c:pt>
                <c:pt idx="3">
                  <c:v>1879.09</c:v>
                </c:pt>
                <c:pt idx="4">
                  <c:v>399.8</c:v>
                </c:pt>
                <c:pt idx="5">
                  <c:v>440.03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'4 Неналоговые доходы'!$C$3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FF00FF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9.3216371552376186E-3"/>
                  <c:y val="0.1242821391512109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1276746748839333E-2"/>
                  <c:y val="0.1154724845440832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436890447691089E-2"/>
                  <c:y val="-6.5158134302979584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8.604897839097559E-3"/>
                  <c:y val="0.11214970221745539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700000"/>
                <a:lstStyle/>
                <a:p>
                  <a:pPr>
                    <a:defRPr sz="10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2248880331964881E-2"/>
                  <c:y val="-1.165424089430681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 rot="-2700000"/>
              <a:lstStyle/>
              <a:p>
                <a:pPr>
                  <a:defRPr sz="105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'4 Неналоговые доходы'!$A$4:$A$9</c:f>
              <c:strCache>
                <c:ptCount val="6"/>
                <c:pt idx="0">
                  <c:v>Неналоговые доходы, всего</c:v>
                </c:pt>
                <c:pt idx="1">
                  <c:v>Доходы от использ. имущества</c:v>
                </c:pt>
                <c:pt idx="2">
                  <c:v>Платежи при польз. природ.ресурсами</c:v>
                </c:pt>
                <c:pt idx="3">
                  <c:v>Доходы от оказания платных услуг</c:v>
                </c:pt>
                <c:pt idx="4">
                  <c:v>Доходы от продажи имущества</c:v>
                </c:pt>
                <c:pt idx="5">
                  <c:v>Штрафы</c:v>
                </c:pt>
              </c:strCache>
            </c:strRef>
          </c:cat>
          <c:val>
            <c:numRef>
              <c:f>'4 Неналоговые доходы'!$C$4:$C$9</c:f>
              <c:numCache>
                <c:formatCode>#,##0.00</c:formatCode>
                <c:ptCount val="6"/>
                <c:pt idx="0">
                  <c:v>3591.4900000000002</c:v>
                </c:pt>
                <c:pt idx="1">
                  <c:v>1421.32</c:v>
                </c:pt>
                <c:pt idx="2">
                  <c:v>40.65</c:v>
                </c:pt>
                <c:pt idx="3">
                  <c:v>1525</c:v>
                </c:pt>
                <c:pt idx="4">
                  <c:v>240</c:v>
                </c:pt>
                <c:pt idx="5">
                  <c:v>364.52</c:v>
                </c:pt>
              </c:numCache>
            </c:numRef>
          </c:val>
          <c:shape val="cylinder"/>
        </c:ser>
        <c:gapWidth val="60"/>
        <c:shape val="box"/>
        <c:axId val="84293120"/>
        <c:axId val="84294656"/>
        <c:axId val="0"/>
      </c:bar3DChart>
      <c:catAx>
        <c:axId val="84293120"/>
        <c:scaling>
          <c:orientation val="minMax"/>
        </c:scaling>
        <c:delete val="1"/>
        <c:axPos val="b"/>
        <c:numFmt formatCode="General" sourceLinked="1"/>
        <c:tickLblPos val="none"/>
        <c:crossAx val="84294656"/>
        <c:crosses val="autoZero"/>
        <c:auto val="1"/>
        <c:lblAlgn val="ctr"/>
        <c:lblOffset val="100"/>
        <c:tickLblSkip val="1"/>
        <c:tickMarkSkip val="1"/>
      </c:catAx>
      <c:valAx>
        <c:axId val="84294656"/>
        <c:scaling>
          <c:orientation val="minMax"/>
          <c:max val="4300"/>
          <c:min val="0"/>
        </c:scaling>
        <c:axPos val="l"/>
        <c:majorGridlines>
          <c:spPr>
            <a:ln w="3175">
              <a:solidFill>
                <a:srgbClr val="000000"/>
              </a:solidFill>
              <a:prstDash val="sysDash"/>
            </a:ln>
          </c:spPr>
        </c:majorGridlines>
        <c:numFmt formatCode="#,##0.00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42931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9697040082379158"/>
          <c:y val="0.15282392026578068"/>
          <c:w val="0.22884031826405182"/>
          <c:h val="5.3156146179401967E-2"/>
        </c:manualLayout>
      </c:layout>
      <c:spPr>
        <a:solidFill>
          <a:srgbClr val="FFFFCC"/>
        </a:solidFill>
        <a:ln w="25400">
          <a:noFill/>
        </a:ln>
      </c:spPr>
      <c:txPr>
        <a:bodyPr/>
        <a:lstStyle/>
        <a:p>
          <a:pPr>
            <a:defRPr sz="147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solidFill>
      <a:srgbClr val="FFFF99"/>
    </a:solidFill>
    <a:ln w="3175">
      <a:solidFill>
        <a:srgbClr val="000000"/>
      </a:solidFill>
      <a:prstDash val="solid"/>
    </a:ln>
  </c:spPr>
  <c:txPr>
    <a:bodyPr/>
    <a:lstStyle/>
    <a:p>
      <a:pPr>
        <a:defRPr sz="17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325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Безвозмездные поступления (тыс. руб.)</a:t>
            </a:r>
          </a:p>
        </c:rich>
      </c:tx>
      <c:layout>
        <c:manualLayout>
          <c:xMode val="edge"/>
          <c:yMode val="edge"/>
          <c:x val="0.29194666752721538"/>
          <c:y val="2.7923211169284496E-2"/>
        </c:manualLayout>
      </c:layout>
      <c:spPr>
        <a:noFill/>
        <a:ln w="25400">
          <a:noFill/>
        </a:ln>
      </c:spPr>
    </c:title>
    <c:view3D>
      <c:rotX val="10"/>
      <c:hPercent val="58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gradFill rotWithShape="0">
          <a:gsLst>
            <a:gs pos="0">
              <a:srgbClr val="00FFFF"/>
            </a:gs>
            <a:gs pos="100000">
              <a:srgbClr val="CCFFFF"/>
            </a:gs>
          </a:gsLst>
          <a:path path="rect">
            <a:fillToRect r="100000" b="100000"/>
          </a:path>
        </a:gradFill>
        <a:ln w="12700">
          <a:solidFill>
            <a:srgbClr val="808080"/>
          </a:solidFill>
          <a:prstDash val="solid"/>
        </a:ln>
      </c:spPr>
    </c:sideWall>
    <c:backWall>
      <c:spPr>
        <a:gradFill rotWithShape="0">
          <a:gsLst>
            <a:gs pos="0">
              <a:srgbClr val="00FFFF"/>
            </a:gs>
            <a:gs pos="100000">
              <a:srgbClr val="CCFFFF"/>
            </a:gs>
          </a:gsLst>
          <a:path path="rect">
            <a:fillToRect r="100000" b="100000"/>
          </a:path>
        </a:gradFill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6.8232736726545895E-2"/>
          <c:y val="9.2495794638611614E-2"/>
          <c:w val="0.92617550835376961"/>
          <c:h val="0.85902797594458724"/>
        </c:manualLayout>
      </c:layout>
      <c:bar3DChart>
        <c:barDir val="col"/>
        <c:grouping val="clustered"/>
        <c:ser>
          <c:idx val="0"/>
          <c:order val="0"/>
          <c:tx>
            <c:strRef>
              <c:f>'5 Безвозмездные поступления'!$B$4</c:f>
              <c:strCache>
                <c:ptCount val="1"/>
                <c:pt idx="0">
                  <c:v>2020</c:v>
                </c:pt>
              </c:strCache>
            </c:strRef>
          </c:tx>
          <c:spPr>
            <a:gradFill rotWithShape="0">
              <a:gsLst>
                <a:gs pos="0">
                  <a:srgbClr val="00FF00"/>
                </a:gs>
                <a:gs pos="100000">
                  <a:srgbClr val="CCFFCC"/>
                </a:gs>
              </a:gsLst>
              <a:lin ang="0" scaled="1"/>
            </a:gra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1.3734142336121469E-3"/>
                  <c:y val="0.2088689734741567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94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8136955171102252E-4"/>
                  <c:y val="0.12174332025792094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94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5428122714168952E-3"/>
                  <c:y val="0.11589378552811803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940000" vert="horz"/>
                <a:lstStyle/>
                <a:p>
                  <a:pPr algn="ctr"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5290757712663103E-2"/>
                  <c:y val="-1.047157063482250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8901115774771729E-2"/>
                  <c:y val="-3.2785664431031702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 rot="-2940000" vert="horz"/>
              <a:lstStyle/>
              <a:p>
                <a:pPr algn="ctr">
                  <a:defRPr sz="10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'5 Безвозмездные поступления'!$A$5:$A$8</c:f>
              <c:strCache>
                <c:ptCount val="4"/>
                <c:pt idx="0">
                  <c:v>Всего</c:v>
                </c:pt>
                <c:pt idx="1">
                  <c:v>Дотация на выравнивание бюджетной обеспеченности</c:v>
                </c:pt>
                <c:pt idx="2">
                  <c:v>Субвенции</c:v>
                </c:pt>
                <c:pt idx="3">
                  <c:v>Иные межбюдж. трансферты </c:v>
                </c:pt>
              </c:strCache>
            </c:strRef>
          </c:cat>
          <c:val>
            <c:numRef>
              <c:f>'5 Безвозмездные поступления'!$B$5:$B$8</c:f>
              <c:numCache>
                <c:formatCode>#,##0.00</c:formatCode>
                <c:ptCount val="4"/>
                <c:pt idx="0">
                  <c:v>285544.26</c:v>
                </c:pt>
                <c:pt idx="1">
                  <c:v>86280.370000000024</c:v>
                </c:pt>
                <c:pt idx="2">
                  <c:v>192776.55</c:v>
                </c:pt>
                <c:pt idx="3">
                  <c:v>6487.34</c:v>
                </c:pt>
              </c:numCache>
            </c:numRef>
          </c:val>
        </c:ser>
        <c:ser>
          <c:idx val="1"/>
          <c:order val="1"/>
          <c:tx>
            <c:strRef>
              <c:f>'5 Безвозмездные поступления'!$C$4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0">
              <a:gsLst>
                <a:gs pos="0">
                  <a:srgbClr val="FF0000"/>
                </a:gs>
                <a:gs pos="100000">
                  <a:srgbClr val="FFFF99"/>
                </a:gs>
              </a:gsLst>
              <a:lin ang="0" scaled="1"/>
            </a:gra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6.9328572947201074E-3"/>
                  <c:y val="0.22093090159394874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8759378139382469E-3"/>
                  <c:y val="0.139478699124676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0356697216126673E-3"/>
                  <c:y val="0.13050821526890288"/>
                </c:manualLayout>
              </c:layout>
              <c:spPr>
                <a:noFill/>
                <a:ln w="25400">
                  <a:noFill/>
                </a:ln>
              </c:spPr>
              <c:txPr>
                <a:bodyPr rot="-2700000"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4150638957015608E-2"/>
                  <c:y val="-2.12304352008354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1939885374107552E-2"/>
                  <c:y val="-2.2561238058310919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1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5400">
                <a:noFill/>
              </a:ln>
            </c:spPr>
            <c:txPr>
              <a:bodyPr rot="-2700000" vert="horz"/>
              <a:lstStyle/>
              <a:p>
                <a:pPr algn="ctr">
                  <a:defRPr sz="9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'5 Безвозмездные поступления'!$A$5:$A$8</c:f>
              <c:strCache>
                <c:ptCount val="4"/>
                <c:pt idx="0">
                  <c:v>Всего</c:v>
                </c:pt>
                <c:pt idx="1">
                  <c:v>Дотация на выравнивание бюджетной обеспеченности</c:v>
                </c:pt>
                <c:pt idx="2">
                  <c:v>Субвенции</c:v>
                </c:pt>
                <c:pt idx="3">
                  <c:v>Иные межбюдж. трансферты </c:v>
                </c:pt>
              </c:strCache>
            </c:strRef>
          </c:cat>
          <c:val>
            <c:numRef>
              <c:f>'5 Безвозмездные поступления'!$C$5:$C$8</c:f>
              <c:numCache>
                <c:formatCode>#,##0.00</c:formatCode>
                <c:ptCount val="4"/>
                <c:pt idx="0">
                  <c:v>294553.34000000003</c:v>
                </c:pt>
                <c:pt idx="1">
                  <c:v>91780.78</c:v>
                </c:pt>
                <c:pt idx="2">
                  <c:v>197699.47999999998</c:v>
                </c:pt>
                <c:pt idx="3">
                  <c:v>5073.08</c:v>
                </c:pt>
              </c:numCache>
            </c:numRef>
          </c:val>
        </c:ser>
        <c:gapWidth val="80"/>
        <c:shape val="box"/>
        <c:axId val="84417536"/>
        <c:axId val="84382464"/>
        <c:axId val="0"/>
      </c:bar3DChart>
      <c:catAx>
        <c:axId val="84417536"/>
        <c:scaling>
          <c:orientation val="minMax"/>
        </c:scaling>
        <c:delete val="1"/>
        <c:axPos val="b"/>
        <c:numFmt formatCode="General" sourceLinked="1"/>
        <c:tickLblPos val="none"/>
        <c:crossAx val="84382464"/>
        <c:crosses val="autoZero"/>
        <c:auto val="1"/>
        <c:lblAlgn val="ctr"/>
        <c:lblOffset val="40"/>
        <c:tickLblSkip val="1"/>
        <c:tickMarkSkip val="1"/>
      </c:catAx>
      <c:valAx>
        <c:axId val="84382464"/>
        <c:scaling>
          <c:orientation val="minMax"/>
          <c:max val="300000"/>
          <c:min val="0"/>
        </c:scaling>
        <c:axPos val="l"/>
        <c:majorGridlines>
          <c:spPr>
            <a:ln w="3175">
              <a:solidFill>
                <a:srgbClr val="000000"/>
              </a:solidFill>
              <a:prstDash val="sysDash"/>
            </a:ln>
          </c:spPr>
        </c:majorGridlines>
        <c:numFmt formatCode="#,##0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8441753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1034722222222224"/>
          <c:y val="0.10147391389237584"/>
          <c:w val="0.19686825007529826"/>
          <c:h val="5.5846605561739343E-2"/>
        </c:manualLayout>
      </c:layout>
      <c:spPr>
        <a:solidFill>
          <a:srgbClr val="CCFFFF"/>
        </a:solidFill>
        <a:ln w="25400">
          <a:noFill/>
        </a:ln>
      </c:spPr>
      <c:txPr>
        <a:bodyPr/>
        <a:lstStyle/>
        <a:p>
          <a:pPr>
            <a:defRPr sz="1285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solidFill>
      <a:srgbClr val="00FFFF"/>
    </a:solidFill>
    <a:ln w="3175">
      <a:solidFill>
        <a:srgbClr val="000000"/>
      </a:solidFill>
      <a:prstDash val="solid"/>
    </a:ln>
  </c:spPr>
  <c:txPr>
    <a:bodyPr/>
    <a:lstStyle/>
    <a:p>
      <a:pPr>
        <a:defRPr sz="15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85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 sz="1400" b="1" i="0" u="none" strike="noStrike" baseline="0">
                <a:solidFill>
                  <a:srgbClr val="000000"/>
                </a:solidFill>
                <a:latin typeface="Arial Cyr"/>
                <a:cs typeface="Arial Cyr"/>
              </a:rPr>
              <a:t> </a:t>
            </a:r>
            <a:r>
              <a:rPr lang="ru-RU" sz="1725" b="1" i="0" u="none" strike="noStrike" baseline="0">
                <a:solidFill>
                  <a:srgbClr val="000000"/>
                </a:solidFill>
                <a:latin typeface="Arial Cyr"/>
                <a:cs typeface="Arial Cyr"/>
              </a:rPr>
              <a:t>2021 год</a:t>
            </a:r>
            <a:r>
              <a:rPr lang="ru-RU" sz="1400" b="1" i="0" u="none" strike="noStrike" baseline="0">
                <a:solidFill>
                  <a:srgbClr val="000000"/>
                </a:solidFill>
                <a:latin typeface="Arial Cyr"/>
                <a:cs typeface="Arial Cyr"/>
              </a:rPr>
              <a:t> </a:t>
            </a:r>
          </a:p>
        </c:rich>
      </c:tx>
      <c:layout>
        <c:manualLayout>
          <c:xMode val="edge"/>
          <c:yMode val="edge"/>
          <c:x val="0.42985897949197077"/>
          <c:y val="5.8139810146059703E-3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459911850641314"/>
          <c:y val="0.40496795930501445"/>
          <c:w val="0.72855830968622959"/>
          <c:h val="0.49961690958842953"/>
        </c:manualLayout>
      </c:layout>
      <c:pieChart>
        <c:varyColors val="1"/>
        <c:ser>
          <c:idx val="0"/>
          <c:order val="0"/>
          <c:tx>
            <c:strRef>
              <c:f>'6 Структура доходов'!$E$4</c:f>
              <c:strCache>
                <c:ptCount val="1"/>
                <c:pt idx="0">
                  <c:v>план 2021 г.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1"/>
            <c:spPr>
              <a:solidFill>
                <a:srgbClr val="FF00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00FF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6600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5"/>
            <c:spPr>
              <a:solidFill>
                <a:srgbClr val="FF808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6"/>
            <c:spPr>
              <a:solidFill>
                <a:srgbClr val="0099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7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8"/>
            <c:spPr>
              <a:solidFill>
                <a:srgbClr val="00008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9"/>
            <c:spPr>
              <a:solidFill>
                <a:srgbClr val="FFFF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0"/>
            <c:spPr>
              <a:solidFill>
                <a:schemeClr val="accent6">
                  <a:lumMod val="75000"/>
                </a:schemeClr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1"/>
            <c:spPr>
              <a:solidFill>
                <a:srgbClr val="FFCC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0.12339982502187227"/>
                  <c:y val="-0.13679422354219758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84,2%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(+ 4,5%)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5763829521309841"/>
                  <c:y val="8.7274938264435623E-3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1,1%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(- 4,2%)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17778827646544204"/>
                  <c:y val="-6.9320812005873519E-2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2,0%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(+ 0,2%)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9466916635420572"/>
                  <c:y val="-0.15066484985744846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0,8%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( 0,0%)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8439170103737054"/>
                  <c:y val="-0.21906360353185517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0,2%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( 0,0%)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5.6257967754030818E-3"/>
                  <c:y val="-0.19033738174839562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1,6%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+0,1%)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2.7048801103251943E-2"/>
                  <c:y val="-0.24976130167522848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6,3%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+ 0,4%)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2.8991503180746475E-2"/>
                  <c:y val="-0.21674084069155444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1,5%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- 0,1%)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0.11391451068616421"/>
                  <c:y val="-0.20584023278386632"/>
                </c:manualLayout>
              </c:layout>
              <c:tx>
                <c:rich>
                  <a:bodyPr/>
                  <a:lstStyle/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0,4%</a:t>
                    </a:r>
                  </a:p>
                  <a:p>
                    <a:pPr>
                      <a:defRPr sz="850" b="0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sz="1100" b="1" i="0" u="none" strike="noStrike" baseline="0">
                        <a:solidFill>
                          <a:srgbClr val="000000"/>
                        </a:solidFill>
                        <a:latin typeface="Arial Cyr"/>
                        <a:cs typeface="Arial Cyr"/>
                      </a:rPr>
                      <a:t>( - 0,1%)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0.13924034495688056"/>
                  <c:y val="-0.12954496118886244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0,3%</a:t>
                    </a:r>
                  </a:p>
                  <a:p>
                    <a:r>
                      <a:rPr lang="en-US"/>
                      <a:t>(- 0,2%)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0.15080214973128378"/>
                  <c:y val="-3.8269655138085799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1,6%</a:t>
                    </a:r>
                  </a:p>
                  <a:p>
                    <a:r>
                      <a:rPr lang="en-US"/>
                      <a:t>(- 0,6%)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0.13979252593425817"/>
                  <c:y val="3.649570823758445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0,</a:t>
                    </a:r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  <a:p>
                    <a:r>
                      <a:rPr lang="en-US" dirty="0" smtClean="0"/>
                      <a:t>( 0,</a:t>
                    </a:r>
                    <a:r>
                      <a:rPr lang="ru-RU" dirty="0" smtClean="0"/>
                      <a:t>0</a:t>
                    </a:r>
                    <a:r>
                      <a:rPr lang="en-US" dirty="0" smtClean="0"/>
                      <a:t>%)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LeaderLines val="1"/>
            <c:leaderLines>
              <c:spPr>
                <a:ln w="12700">
                  <a:solidFill>
                    <a:srgbClr val="000000"/>
                  </a:solidFill>
                  <a:prstDash val="solid"/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'6 Структура доходов'!$D$5:$D$16</c:f>
              <c:strCache>
                <c:ptCount val="12"/>
                <c:pt idx="0">
                  <c:v>НДФЛ</c:v>
                </c:pt>
                <c:pt idx="1">
                  <c:v>ЕНВД</c:v>
                </c:pt>
                <c:pt idx="2">
                  <c:v>Единый сельхозналог</c:v>
                </c:pt>
                <c:pt idx="3">
                  <c:v>УСНО</c:v>
                </c:pt>
                <c:pt idx="4">
                  <c:v>Патентная система налогообложения</c:v>
                </c:pt>
                <c:pt idx="5">
                  <c:v>Госпошлина</c:v>
                </c:pt>
                <c:pt idx="6">
                  <c:v>Акцизы</c:v>
                </c:pt>
                <c:pt idx="7">
                  <c:v>Доход от исп. имущества </c:v>
                </c:pt>
                <c:pt idx="8">
                  <c:v>Штрафы</c:v>
                </c:pt>
                <c:pt idx="9">
                  <c:v>Доходы от продажи имущества</c:v>
                </c:pt>
                <c:pt idx="10">
                  <c:v>Доходы от оказания платных услуг</c:v>
                </c:pt>
                <c:pt idx="11">
                  <c:v>Платежи за польз. природ. ресурсами  </c:v>
                </c:pt>
              </c:strCache>
            </c:strRef>
          </c:cat>
          <c:val>
            <c:numRef>
              <c:f>'6 Структура доходов'!$E$5:$E$16</c:f>
              <c:numCache>
                <c:formatCode>0.0%</c:formatCode>
                <c:ptCount val="12"/>
                <c:pt idx="0">
                  <c:v>0.84232420521882223</c:v>
                </c:pt>
                <c:pt idx="1">
                  <c:v>1.0644330720754646E-2</c:v>
                </c:pt>
                <c:pt idx="2">
                  <c:v>1.9857219595341077E-2</c:v>
                </c:pt>
                <c:pt idx="3">
                  <c:v>8.211955854333465E-3</c:v>
                </c:pt>
                <c:pt idx="4">
                  <c:v>1.5605944939427947E-3</c:v>
                </c:pt>
                <c:pt idx="5">
                  <c:v>1.5530605894892781E-2</c:v>
                </c:pt>
                <c:pt idx="6">
                  <c:v>6.3216884642254154E-2</c:v>
                </c:pt>
                <c:pt idx="7">
                  <c:v>1.529727011124671E-2</c:v>
                </c:pt>
                <c:pt idx="8">
                  <c:v>3.9232269305657071E-3</c:v>
                </c:pt>
                <c:pt idx="9">
                  <c:v>2.5830529554915251E-3</c:v>
                </c:pt>
                <c:pt idx="10">
                  <c:v>1.6413148988019047E-2</c:v>
                </c:pt>
                <c:pt idx="11">
                  <c:v>4.3750459433637722E-4</c:v>
                </c:pt>
              </c:numCache>
            </c:numRef>
          </c:val>
        </c:ser>
        <c:firstSliceAng val="27"/>
      </c:pieChart>
      <c:spPr>
        <a:noFill/>
        <a:ln w="25400">
          <a:noFill/>
        </a:ln>
      </c:spPr>
    </c:plotArea>
    <c:plotVisOnly val="1"/>
    <c:dispBlanksAs val="zero"/>
  </c:chart>
  <c:spPr>
    <a:solidFill>
      <a:srgbClr val="FFFFFF"/>
    </a:solidFill>
    <a:ln w="9525">
      <a:noFill/>
    </a:ln>
  </c:spPr>
  <c:txPr>
    <a:bodyPr/>
    <a:lstStyle/>
    <a:p>
      <a:pPr>
        <a:defRPr sz="8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 sz="1375" b="1" i="0" u="none" strike="noStrike" baseline="0">
                <a:solidFill>
                  <a:srgbClr val="000000"/>
                </a:solidFill>
                <a:latin typeface="Arial Cyr"/>
                <a:cs typeface="Arial Cyr"/>
              </a:rPr>
              <a:t> </a:t>
            </a:r>
            <a:r>
              <a:rPr lang="ru-RU" sz="1700" b="1" i="0" u="none" strike="noStrike" baseline="0">
                <a:solidFill>
                  <a:srgbClr val="000000"/>
                </a:solidFill>
                <a:latin typeface="Arial Cyr"/>
                <a:cs typeface="Arial Cyr"/>
              </a:rPr>
              <a:t>2020 год</a:t>
            </a:r>
          </a:p>
        </c:rich>
      </c:tx>
      <c:layout>
        <c:manualLayout>
          <c:xMode val="edge"/>
          <c:yMode val="edge"/>
          <c:x val="0.51625311230241444"/>
          <c:y val="6.1982024318209443E-3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6797982836415157"/>
          <c:y val="0.41544082157515577"/>
          <c:w val="0.66668624848860258"/>
          <c:h val="0.49777748419031531"/>
        </c:manualLayout>
      </c:layout>
      <c:pieChart>
        <c:varyColors val="1"/>
        <c:ser>
          <c:idx val="0"/>
          <c:order val="0"/>
          <c:tx>
            <c:strRef>
              <c:f>'6 Структура доходов'!$B$4</c:f>
              <c:strCache>
                <c:ptCount val="1"/>
                <c:pt idx="0">
                  <c:v>план 2020 г.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1"/>
            <c:spPr>
              <a:solidFill>
                <a:srgbClr val="FF00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00FF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6600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5"/>
            <c:spPr>
              <a:solidFill>
                <a:srgbClr val="FF808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6"/>
            <c:spPr>
              <a:solidFill>
                <a:srgbClr val="0099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7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8"/>
            <c:spPr>
              <a:solidFill>
                <a:srgbClr val="00008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9"/>
            <c:spPr>
              <a:solidFill>
                <a:srgbClr val="FFFF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0"/>
            <c:spPr>
              <a:solidFill>
                <a:schemeClr val="accent6">
                  <a:lumMod val="75000"/>
                </a:schemeClr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1"/>
            <c:spPr>
              <a:solidFill>
                <a:srgbClr val="FFCC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0.12391550797632302"/>
                  <c:y val="-0.11858426253765268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8904326959924832E-2"/>
                  <c:y val="-3.050762291921804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4429605644757627E-2"/>
                  <c:y val="-7.5622179321449684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1989338016481224E-2"/>
                  <c:y val="-0.12328225637274921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9.477791792316519E-3"/>
                  <c:y val="-0.1645903141583889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4.5842365771891457E-2"/>
                  <c:y val="-0.22044488762643469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5345809532010093E-3"/>
                  <c:y val="-0.28064387303261251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3.8858094752370037E-2"/>
                  <c:y val="-0.20410515036059329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7.1571923443400553E-3"/>
                  <c:y val="-0.14583723125595321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6.6396347977317333E-2"/>
                  <c:y val="2.399171372522343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'6 Структура доходов'!$A$5:$A$16</c:f>
              <c:strCache>
                <c:ptCount val="12"/>
                <c:pt idx="0">
                  <c:v>НДФЛ</c:v>
                </c:pt>
                <c:pt idx="1">
                  <c:v>ЕНВД</c:v>
                </c:pt>
                <c:pt idx="2">
                  <c:v>Единый сельхозналог</c:v>
                </c:pt>
                <c:pt idx="3">
                  <c:v>УСНО</c:v>
                </c:pt>
                <c:pt idx="4">
                  <c:v>Патентная система налогообложения</c:v>
                </c:pt>
                <c:pt idx="5">
                  <c:v>Госпошлина</c:v>
                </c:pt>
                <c:pt idx="6">
                  <c:v>Акцизы</c:v>
                </c:pt>
                <c:pt idx="7">
                  <c:v>Доходы от исп. имущества </c:v>
                </c:pt>
                <c:pt idx="8">
                  <c:v>Штрафы</c:v>
                </c:pt>
                <c:pt idx="9">
                  <c:v>Доходы от продажи имущества</c:v>
                </c:pt>
                <c:pt idx="10">
                  <c:v>Доходы от оказания платных услуг</c:v>
                </c:pt>
                <c:pt idx="11">
                  <c:v>Платежи при польз. природ. ресурсами  </c:v>
                </c:pt>
              </c:strCache>
            </c:strRef>
          </c:cat>
          <c:val>
            <c:numRef>
              <c:f>'6 Структура доходов'!$B$5:$B$16</c:f>
              <c:numCache>
                <c:formatCode>0.0%</c:formatCode>
                <c:ptCount val="12"/>
                <c:pt idx="0">
                  <c:v>0.79759999999999998</c:v>
                </c:pt>
                <c:pt idx="1">
                  <c:v>5.2299999999999999E-2</c:v>
                </c:pt>
                <c:pt idx="2">
                  <c:v>1.8300000000000014E-2</c:v>
                </c:pt>
                <c:pt idx="3">
                  <c:v>7.5000000000000058E-3</c:v>
                </c:pt>
                <c:pt idx="4">
                  <c:v>1.9000000000000017E-3</c:v>
                </c:pt>
                <c:pt idx="5">
                  <c:v>1.4700000000000001E-2</c:v>
                </c:pt>
                <c:pt idx="6">
                  <c:v>5.8500000000000003E-2</c:v>
                </c:pt>
                <c:pt idx="7">
                  <c:v>1.6400000000000001E-2</c:v>
                </c:pt>
                <c:pt idx="8">
                  <c:v>5.1999999999999998E-3</c:v>
                </c:pt>
                <c:pt idx="9">
                  <c:v>4.7000000000000037E-3</c:v>
                </c:pt>
                <c:pt idx="10">
                  <c:v>2.2200000000000018E-2</c:v>
                </c:pt>
                <c:pt idx="11">
                  <c:v>7.0000000000000043E-4</c:v>
                </c:pt>
              </c:numCache>
            </c:numRef>
          </c:val>
        </c:ser>
        <c:firstSliceAng val="30"/>
      </c:pieChart>
      <c:spPr>
        <a:noFill/>
        <a:ln w="25400">
          <a:noFill/>
        </a:ln>
      </c:spPr>
    </c:plotArea>
    <c:legend>
      <c:legendPos val="l"/>
      <c:layout>
        <c:manualLayout>
          <c:xMode val="edge"/>
          <c:yMode val="edge"/>
          <c:x val="7.5986906131115754E-3"/>
          <c:y val="0"/>
          <c:w val="0.26969015525601675"/>
          <c:h val="1"/>
        </c:manualLayout>
      </c:layout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825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zero"/>
  </c:chart>
  <c:spPr>
    <a:solidFill>
      <a:srgbClr val="FFFFFF"/>
    </a:solidFill>
    <a:ln w="9525">
      <a:noFill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Y val="150"/>
      <c:perspective val="0"/>
    </c:view3D>
    <c:plotArea>
      <c:layout>
        <c:manualLayout>
          <c:layoutTarget val="inner"/>
          <c:xMode val="edge"/>
          <c:yMode val="edge"/>
          <c:x val="7.6923160669201879E-2"/>
          <c:y val="0.1"/>
          <c:w val="0.89186273239654368"/>
          <c:h val="0.83421052631578962"/>
        </c:manualLayout>
      </c:layout>
      <c:pie3DChart>
        <c:varyColors val="1"/>
        <c:ser>
          <c:idx val="0"/>
          <c:order val="0"/>
          <c:tx>
            <c:strRef>
              <c:f>'7 Структура всех доходов'!$D$4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23"/>
          <c:dPt>
            <c:idx val="0"/>
            <c:explosion val="8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explosion val="14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explosion val="11"/>
            <c:spPr>
              <a:solidFill>
                <a:srgbClr val="00FF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explosion val="4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5"/>
            <c:explosion val="11"/>
            <c:spPr>
              <a:solidFill>
                <a:srgbClr val="3366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0.10766275095010232"/>
                  <c:y val="-0.29534217433347215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23,1%
( +1,3%)</a:t>
                    </a:r>
                  </a:p>
                </c:rich>
              </c:tx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6116257656589082E-2"/>
                  <c:y val="3.6076806188700135E-2"/>
                </c:manualLayout>
              </c:layout>
              <c:tx>
                <c:rich>
                  <a:bodyPr/>
                  <a:lstStyle/>
                  <a:p>
                    <a:pPr>
                      <a:defRPr sz="950" b="1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/>
                      <a:t>0,9%
( - 0,2%)</a:t>
                    </a:r>
                  </a:p>
                </c:rich>
              </c:tx>
              <c:spPr>
                <a:solidFill>
                  <a:srgbClr val="FFFFFF"/>
                </a:solidFill>
                <a:ln w="25400">
                  <a:noFill/>
                </a:ln>
              </c:spPr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6610943390885619"/>
                  <c:y val="-0.19566210802597045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23,7% (+ 0,4%)</a:t>
                    </a:r>
                  </a:p>
                </c:rich>
              </c:tx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0557530643117814E-2"/>
                  <c:y val="-7.090564995165080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51,0%
(- 1,1%)</a:t>
                    </a:r>
                  </a:p>
                </c:rich>
              </c:tx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13463857552915307"/>
                  <c:y val="-5.322469444516947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1,3%
(- 0,5 %)</a:t>
                    </a:r>
                  </a:p>
                </c:rich>
              </c:tx>
              <c:dLblPos val="bestFit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7.0109756044396038E-2"/>
                  <c:y val="-9.2076253626191869E-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0,9% 
( - 0,3%)</a:t>
                    </a:r>
                  </a:p>
                </c:rich>
              </c:tx>
              <c:dLblPos val="bestFit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FFFFFF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15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('7 Структура всех доходов'!$C$5:$C$9;'7 Структура всех доходов'!$A$39)</c:f>
              <c:strCache>
                <c:ptCount val="5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Дотации</c:v>
                </c:pt>
                <c:pt idx="3">
                  <c:v>Субвенции</c:v>
                </c:pt>
                <c:pt idx="4">
                  <c:v>Иные МБТ</c:v>
                </c:pt>
              </c:strCache>
            </c:strRef>
          </c:cat>
          <c:val>
            <c:numRef>
              <c:f>'7 Структура всех доходов'!$D$5:$D$9</c:f>
              <c:numCache>
                <c:formatCode>0.0%</c:formatCode>
                <c:ptCount val="5"/>
                <c:pt idx="0">
                  <c:v>0.2305277628410084</c:v>
                </c:pt>
                <c:pt idx="1">
                  <c:v>9.2691590360099562E-3</c:v>
                </c:pt>
                <c:pt idx="2">
                  <c:v>0.23700000000000004</c:v>
                </c:pt>
                <c:pt idx="3">
                  <c:v>0.51023611967636395</c:v>
                </c:pt>
                <c:pt idx="4">
                  <c:v>1.3092946192917506E-2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8.4726984377789083E-2"/>
          <c:y val="0.90263157894736779"/>
          <c:w val="0.83054720166668161"/>
          <c:h val="5.7894736842105381E-2"/>
        </c:manualLayout>
      </c:layout>
      <c:spPr>
        <a:solidFill>
          <a:srgbClr val="FFFFFF"/>
        </a:solidFill>
        <a:ln w="25400">
          <a:noFill/>
        </a:ln>
      </c:spPr>
      <c:txPr>
        <a:bodyPr/>
        <a:lstStyle/>
        <a:p>
          <a:pPr>
            <a:defRPr sz="1010" b="1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zero"/>
  </c:chart>
  <c:spPr>
    <a:solidFill>
      <a:srgbClr val="FFFFFF"/>
    </a:soli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Y val="140"/>
      <c:perspective val="0"/>
    </c:view3D>
    <c:plotArea>
      <c:layout>
        <c:manualLayout>
          <c:layoutTarget val="inner"/>
          <c:xMode val="edge"/>
          <c:yMode val="edge"/>
          <c:x val="6.3687185583529149E-2"/>
          <c:y val="0"/>
          <c:w val="0.8936380023663606"/>
          <c:h val="0.99809422323375663"/>
        </c:manualLayout>
      </c:layout>
      <c:pie3DChart>
        <c:varyColors val="1"/>
        <c:ser>
          <c:idx val="0"/>
          <c:order val="0"/>
          <c:tx>
            <c:strRef>
              <c:f>'7 Структура всех доходов'!$B$4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25"/>
          <c:dPt>
            <c:idx val="0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spPr>
              <a:solidFill>
                <a:srgbClr val="00FF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4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5"/>
            <c:spPr>
              <a:solidFill>
                <a:srgbClr val="00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7.1271346250589068E-3"/>
                  <c:y val="-0.35281055167788639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9853458261851346E-2"/>
                  <c:y val="2.0832774452089416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8862000545502556E-2"/>
                  <c:y val="-0.24990056053718854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7.9399860831292524E-2"/>
                  <c:y val="-1.2078127458042515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8972448276367757E-2"/>
                  <c:y val="3.8204293863897926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5.0644715776372751E-2"/>
                  <c:y val="6.0223386903136313E-3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rgbClr val="FFFFFF"/>
              </a:solidFill>
              <a:ln w="25400">
                <a:noFill/>
              </a:ln>
            </c:spPr>
            <c:txPr>
              <a:bodyPr/>
              <a:lstStyle/>
              <a:p>
                <a:pPr>
                  <a:defRPr sz="115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'7 Структура всех доходов'!$A$5:$A$9</c:f>
              <c:strCache>
                <c:ptCount val="5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Дотации</c:v>
                </c:pt>
                <c:pt idx="3">
                  <c:v>Субвенции</c:v>
                </c:pt>
                <c:pt idx="4">
                  <c:v>Иные МБТ</c:v>
                </c:pt>
              </c:strCache>
            </c:strRef>
          </c:cat>
          <c:val>
            <c:numRef>
              <c:f>'7 Структура всех доходов'!$B$5:$B$9</c:f>
              <c:numCache>
                <c:formatCode>0.0%</c:formatCode>
                <c:ptCount val="5"/>
                <c:pt idx="0">
                  <c:v>0.21770000000000012</c:v>
                </c:pt>
                <c:pt idx="1">
                  <c:v>1.1200000000000009E-2</c:v>
                </c:pt>
                <c:pt idx="2">
                  <c:v>0.23300000000000001</c:v>
                </c:pt>
                <c:pt idx="3">
                  <c:v>0.52049999999999996</c:v>
                </c:pt>
                <c:pt idx="4">
                  <c:v>1.7500000000000005E-2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plotVisOnly val="1"/>
    <c:dispBlanksAs val="zero"/>
  </c:chart>
  <c:spPr>
    <a:solidFill>
      <a:srgbClr val="FFFFFF"/>
    </a:solidFill>
    <a:ln w="9525">
      <a:noFill/>
    </a:ln>
  </c:spPr>
  <c:txPr>
    <a:bodyPr/>
    <a:lstStyle/>
    <a:p>
      <a:pPr>
        <a:defRPr sz="82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0.10019</cdr:x>
      <cdr:y>0</cdr:y>
    </cdr:from>
    <cdr:to>
      <cdr:x>0.89681</cdr:x>
      <cdr:y>0.12698</cdr:y>
    </cdr:to>
    <cdr:sp macro="" textlink="">
      <cdr:nvSpPr>
        <cdr:cNvPr id="145409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79639" y="0"/>
          <a:ext cx="6199237" cy="5334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36576" tIns="32004" rIns="36576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6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Основные показатели проекта районного бюджета на 2021 год и на плановый период 2022 и 2023 годов </a:t>
          </a:r>
          <a:r>
            <a:rPr lang="ru-RU" sz="14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(тыс.руб.)</a:t>
          </a:r>
        </a:p>
      </cdr:txBody>
    </cdr:sp>
  </cdr:relSizeAnchor>
  <cdr:relSizeAnchor xmlns:cdr="http://schemas.openxmlformats.org/drawingml/2006/chartDrawing">
    <cdr:from>
      <cdr:x>0.23387</cdr:x>
      <cdr:y>0.80435</cdr:y>
    </cdr:from>
    <cdr:to>
      <cdr:x>0.30187</cdr:x>
      <cdr:y>0.85301</cdr:y>
    </cdr:to>
    <cdr:sp macro="" textlink="">
      <cdr:nvSpPr>
        <cdr:cNvPr id="145410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088232" y="5328592"/>
          <a:ext cx="607172" cy="32236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475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2021</a:t>
          </a:r>
        </a:p>
      </cdr:txBody>
    </cdr:sp>
  </cdr:relSizeAnchor>
  <cdr:relSizeAnchor xmlns:cdr="http://schemas.openxmlformats.org/drawingml/2006/chartDrawing">
    <cdr:from>
      <cdr:x>0.31452</cdr:x>
      <cdr:y>0.80435</cdr:y>
    </cdr:from>
    <cdr:to>
      <cdr:x>0.38502</cdr:x>
      <cdr:y>0.87486</cdr:y>
    </cdr:to>
    <cdr:sp macro="" textlink="">
      <cdr:nvSpPr>
        <cdr:cNvPr id="145411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808312" y="5328592"/>
          <a:ext cx="629494" cy="467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475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2022</a:t>
          </a:r>
        </a:p>
      </cdr:txBody>
    </cdr:sp>
  </cdr:relSizeAnchor>
  <cdr:relSizeAnchor xmlns:cdr="http://schemas.openxmlformats.org/drawingml/2006/chartDrawing">
    <cdr:from>
      <cdr:x>0.41129</cdr:x>
      <cdr:y>0.80435</cdr:y>
    </cdr:from>
    <cdr:to>
      <cdr:x>0.47533</cdr:x>
      <cdr:y>0.86806</cdr:y>
    </cdr:to>
    <cdr:sp macro="" textlink="">
      <cdr:nvSpPr>
        <cdr:cNvPr id="145412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672408" y="5328592"/>
          <a:ext cx="571813" cy="42206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475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2023</a:t>
          </a:r>
        </a:p>
      </cdr:txBody>
    </cdr:sp>
  </cdr:relSizeAnchor>
  <cdr:relSizeAnchor xmlns:cdr="http://schemas.openxmlformats.org/drawingml/2006/chartDrawing">
    <cdr:from>
      <cdr:x>0.62097</cdr:x>
      <cdr:y>0.80435</cdr:y>
    </cdr:from>
    <cdr:to>
      <cdr:x>0.6813</cdr:x>
      <cdr:y>0.85399</cdr:y>
    </cdr:to>
    <cdr:sp macro="" textlink="">
      <cdr:nvSpPr>
        <cdr:cNvPr id="145413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544616" y="5328592"/>
          <a:ext cx="538686" cy="32885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475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2021</a:t>
          </a:r>
        </a:p>
      </cdr:txBody>
    </cdr:sp>
  </cdr:relSizeAnchor>
  <cdr:relSizeAnchor xmlns:cdr="http://schemas.openxmlformats.org/drawingml/2006/chartDrawing">
    <cdr:from>
      <cdr:x>0.70968</cdr:x>
      <cdr:y>0.80435</cdr:y>
    </cdr:from>
    <cdr:to>
      <cdr:x>0.77199</cdr:x>
      <cdr:y>0.85202</cdr:y>
    </cdr:to>
    <cdr:sp macro="" textlink="">
      <cdr:nvSpPr>
        <cdr:cNvPr id="145414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336704" y="5328592"/>
          <a:ext cx="556365" cy="31580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475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2022</a:t>
          </a:r>
        </a:p>
      </cdr:txBody>
    </cdr:sp>
  </cdr:relSizeAnchor>
  <cdr:relSizeAnchor xmlns:cdr="http://schemas.openxmlformats.org/drawingml/2006/chartDrawing">
    <cdr:from>
      <cdr:x>0.80645</cdr:x>
      <cdr:y>0.80435</cdr:y>
    </cdr:from>
    <cdr:to>
      <cdr:x>0.86678</cdr:x>
      <cdr:y>0.86211</cdr:y>
    </cdr:to>
    <cdr:sp macro="" textlink="">
      <cdr:nvSpPr>
        <cdr:cNvPr id="145415" name="Text Box 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200800" y="5328592"/>
          <a:ext cx="538686" cy="38264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475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2023</a:t>
          </a:r>
        </a:p>
      </cdr:txBody>
    </cdr:sp>
  </cdr:relSizeAnchor>
  <cdr:relSizeAnchor xmlns:cdr="http://schemas.openxmlformats.org/drawingml/2006/chartDrawing">
    <cdr:from>
      <cdr:x>0.31452</cdr:x>
      <cdr:y>0.51087</cdr:y>
    </cdr:from>
    <cdr:to>
      <cdr:x>0.39833</cdr:x>
      <cdr:y>0.55584</cdr:y>
    </cdr:to>
    <cdr:sp macro="" textlink="">
      <cdr:nvSpPr>
        <cdr:cNvPr id="145416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808312" y="3384376"/>
          <a:ext cx="748339" cy="29791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(- 3,88%)</a:t>
          </a:r>
        </a:p>
      </cdr:txBody>
    </cdr:sp>
  </cdr:relSizeAnchor>
  <cdr:relSizeAnchor xmlns:cdr="http://schemas.openxmlformats.org/drawingml/2006/chartDrawing">
    <cdr:from>
      <cdr:x>0.40323</cdr:x>
      <cdr:y>0.46739</cdr:y>
    </cdr:from>
    <cdr:to>
      <cdr:x>0.48779</cdr:x>
      <cdr:y>0.51236</cdr:y>
    </cdr:to>
    <cdr:sp macro="" textlink="">
      <cdr:nvSpPr>
        <cdr:cNvPr id="145417" name="Text Box 9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600400" y="3096344"/>
          <a:ext cx="755036" cy="29791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(+ 1,30%)</a:t>
          </a:r>
        </a:p>
      </cdr:txBody>
    </cdr:sp>
  </cdr:relSizeAnchor>
  <cdr:relSizeAnchor xmlns:cdr="http://schemas.openxmlformats.org/drawingml/2006/chartDrawing">
    <cdr:from>
      <cdr:x>0.70968</cdr:x>
      <cdr:y>0.48913</cdr:y>
    </cdr:from>
    <cdr:to>
      <cdr:x>0.80091</cdr:x>
      <cdr:y>0.53417</cdr:y>
    </cdr:to>
    <cdr:sp macro="" textlink="">
      <cdr:nvSpPr>
        <cdr:cNvPr id="145418" name="Text Box 10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336704" y="3240360"/>
          <a:ext cx="814592" cy="29837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(- 3,88%)</a:t>
          </a:r>
        </a:p>
      </cdr:txBody>
    </cdr:sp>
  </cdr:relSizeAnchor>
  <cdr:relSizeAnchor xmlns:cdr="http://schemas.openxmlformats.org/drawingml/2006/chartDrawing">
    <cdr:from>
      <cdr:x>0.79839</cdr:x>
      <cdr:y>0.45652</cdr:y>
    </cdr:from>
    <cdr:to>
      <cdr:x>0.89654</cdr:x>
      <cdr:y>0.50051</cdr:y>
    </cdr:to>
    <cdr:sp macro="" textlink="">
      <cdr:nvSpPr>
        <cdr:cNvPr id="145419" name="Text Box 1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128792" y="3024336"/>
          <a:ext cx="876381" cy="29142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(+ 1,30%)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0.17986</cdr:x>
      <cdr:y>0.00818</cdr:y>
    </cdr:from>
    <cdr:to>
      <cdr:x>0.27394</cdr:x>
      <cdr:y>0.00818</cdr:y>
    </cdr:to>
    <cdr:sp macro="" textlink="">
      <cdr:nvSpPr>
        <cdr:cNvPr id="109569" name="Text Box 2049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786534" y="50800"/>
          <a:ext cx="932926" cy="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(+7,40%)</a:t>
          </a:r>
        </a:p>
      </cdr:txBody>
    </cdr:sp>
  </cdr:relSizeAnchor>
  <cdr:relSizeAnchor xmlns:cdr="http://schemas.openxmlformats.org/drawingml/2006/chartDrawing">
    <cdr:from>
      <cdr:x>0.38462</cdr:x>
      <cdr:y>0.59935</cdr:y>
    </cdr:from>
    <cdr:to>
      <cdr:x>0.47871</cdr:x>
      <cdr:y>0.63673</cdr:y>
    </cdr:to>
    <cdr:sp macro="" textlink="">
      <cdr:nvSpPr>
        <cdr:cNvPr id="109570" name="Text Box 2050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816875" y="3491240"/>
          <a:ext cx="932927" cy="2175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endParaRPr lang="ru-RU" sz="1100" b="1" i="0" u="none" strike="noStrike" baseline="0">
            <a:solidFill>
              <a:srgbClr val="000000"/>
            </a:solidFill>
            <a:latin typeface="Arial Cyr"/>
            <a:cs typeface="Arial Cyr"/>
          </a:endParaRPr>
        </a:p>
        <a:p xmlns:a="http://schemas.openxmlformats.org/drawingml/2006/main">
          <a:pPr algn="l" rtl="0">
            <a:defRPr sz="1000"/>
          </a:pPr>
          <a:endParaRPr lang="ru-RU" sz="1100" b="1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0.563</cdr:x>
      <cdr:y>0.60885</cdr:y>
    </cdr:from>
    <cdr:to>
      <cdr:x>0.64668</cdr:x>
      <cdr:y>0.64303</cdr:y>
    </cdr:to>
    <cdr:sp macro="" textlink="">
      <cdr:nvSpPr>
        <cdr:cNvPr id="109571" name="Text Box 205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148064" y="4104456"/>
          <a:ext cx="765170" cy="23042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 + 9,6%)</a:t>
          </a:r>
        </a:p>
      </cdr:txBody>
    </cdr:sp>
  </cdr:relSizeAnchor>
  <cdr:relSizeAnchor xmlns:cdr="http://schemas.openxmlformats.org/drawingml/2006/chartDrawing">
    <cdr:from>
      <cdr:x>0.82287</cdr:x>
      <cdr:y>0.24567</cdr:y>
    </cdr:from>
    <cdr:to>
      <cdr:x>0.91077</cdr:x>
      <cdr:y>0.2919</cdr:y>
    </cdr:to>
    <cdr:sp macro="" textlink="">
      <cdr:nvSpPr>
        <cdr:cNvPr id="109572" name="Text Box 205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524328" y="1656184"/>
          <a:ext cx="803758" cy="31165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 + 3,2%)</a:t>
          </a:r>
        </a:p>
      </cdr:txBody>
    </cdr:sp>
  </cdr:relSizeAnchor>
  <cdr:relSizeAnchor xmlns:cdr="http://schemas.openxmlformats.org/drawingml/2006/chartDrawing">
    <cdr:from>
      <cdr:x>0.38268</cdr:x>
      <cdr:y>0.02884</cdr:y>
    </cdr:from>
    <cdr:to>
      <cdr:x>0.86649</cdr:x>
      <cdr:y>0.12401</cdr:y>
    </cdr:to>
    <cdr:sp macro="" textlink="">
      <cdr:nvSpPr>
        <cdr:cNvPr id="109573" name="Text Box 205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943943" y="167568"/>
          <a:ext cx="4986170" cy="55296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45720" tIns="36576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8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Доходы районного бюджета</a:t>
          </a:r>
          <a:r>
            <a:rPr lang="ru-RU" sz="14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 (тыс.руб.)</a:t>
          </a:r>
        </a:p>
      </cdr:txBody>
    </cdr:sp>
  </cdr:relSizeAnchor>
  <cdr:relSizeAnchor xmlns:cdr="http://schemas.openxmlformats.org/drawingml/2006/chartDrawing">
    <cdr:from>
      <cdr:x>0.29525</cdr:x>
      <cdr:y>0.12818</cdr:y>
    </cdr:from>
    <cdr:to>
      <cdr:x>0.3725</cdr:x>
      <cdr:y>0.16162</cdr:y>
    </cdr:to>
    <cdr:sp macro="" textlink="">
      <cdr:nvSpPr>
        <cdr:cNvPr id="109574" name="Text Box 205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699792" y="864096"/>
          <a:ext cx="706374" cy="2254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 + 4,6%)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0.25588</cdr:x>
      <cdr:y>0.03801</cdr:y>
    </cdr:from>
    <cdr:to>
      <cdr:x>0.7205</cdr:x>
      <cdr:y>0.11151</cdr:y>
    </cdr:to>
    <cdr:sp macro="" textlink="">
      <cdr:nvSpPr>
        <cdr:cNvPr id="1802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339752" y="260648"/>
          <a:ext cx="4248472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20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Налоговые доходы  (тыс.руб.)</a:t>
          </a:r>
        </a:p>
      </cdr:txBody>
    </cdr:sp>
  </cdr:relSizeAnchor>
  <cdr:relSizeAnchor xmlns:cdr="http://schemas.openxmlformats.org/drawingml/2006/chartDrawing">
    <cdr:from>
      <cdr:x>0.27163</cdr:x>
      <cdr:y>0.227</cdr:y>
    </cdr:from>
    <cdr:to>
      <cdr:x>0.35228</cdr:x>
      <cdr:y>0.26759</cdr:y>
    </cdr:to>
    <cdr:sp macro="" textlink="">
      <cdr:nvSpPr>
        <cdr:cNvPr id="696322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483768" y="1556792"/>
          <a:ext cx="737464" cy="27836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27432" tIns="27432" rIns="0" bIns="0" anchor="t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(+15,7 %)</a:t>
          </a:r>
        </a:p>
      </cdr:txBody>
    </cdr:sp>
  </cdr:relSizeAnchor>
  <cdr:relSizeAnchor xmlns:cdr="http://schemas.openxmlformats.org/drawingml/2006/chartDrawing">
    <cdr:from>
      <cdr:x>0.90949</cdr:x>
      <cdr:y>0.5735</cdr:y>
    </cdr:from>
    <cdr:to>
      <cdr:x>0.98744</cdr:x>
      <cdr:y>0.61358</cdr:y>
    </cdr:to>
    <cdr:sp macro="" textlink="">
      <cdr:nvSpPr>
        <cdr:cNvPr id="696323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8316416" y="3933056"/>
          <a:ext cx="712775" cy="27486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27432" tIns="27432" rIns="0" bIns="0" anchor="t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 +15,9 %)</a:t>
          </a:r>
        </a:p>
      </cdr:txBody>
    </cdr:sp>
  </cdr:relSizeAnchor>
  <cdr:relSizeAnchor xmlns:cdr="http://schemas.openxmlformats.org/drawingml/2006/chartDrawing">
    <cdr:from>
      <cdr:x>0.06615</cdr:x>
      <cdr:y>0.23955</cdr:y>
    </cdr:from>
    <cdr:to>
      <cdr:x>0.14184</cdr:x>
      <cdr:y>0.27595</cdr:y>
    </cdr:to>
    <cdr:sp macro="" textlink="">
      <cdr:nvSpPr>
        <cdr:cNvPr id="180228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97340" y="1408698"/>
          <a:ext cx="679842" cy="21357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endParaRPr lang="ru-RU" sz="1200" b="1" i="0" u="none" strike="noStrike" baseline="0">
            <a:solidFill>
              <a:srgbClr val="000000"/>
            </a:solidFill>
            <a:latin typeface="Arial Cyr"/>
            <a:cs typeface="Arial Cyr"/>
          </a:endParaRPr>
        </a:p>
        <a:p xmlns:a="http://schemas.openxmlformats.org/drawingml/2006/main">
          <a:pPr algn="l" rtl="0">
            <a:defRPr sz="1000"/>
          </a:pPr>
          <a:endParaRPr lang="ru-RU" sz="1200" b="1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0.815</cdr:x>
      <cdr:y>0.5735</cdr:y>
    </cdr:from>
    <cdr:to>
      <cdr:x>0.88714</cdr:x>
      <cdr:y>0.61599</cdr:y>
    </cdr:to>
    <cdr:sp macro="" textlink="">
      <cdr:nvSpPr>
        <cdr:cNvPr id="180229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452320" y="3933056"/>
          <a:ext cx="659648" cy="29139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(- 11,0 %) </a:t>
          </a:r>
        </a:p>
      </cdr:txBody>
    </cdr:sp>
  </cdr:relSizeAnchor>
  <cdr:relSizeAnchor xmlns:cdr="http://schemas.openxmlformats.org/drawingml/2006/chartDrawing">
    <cdr:from>
      <cdr:x>0.68774</cdr:x>
      <cdr:y>0.00812</cdr:y>
    </cdr:from>
    <cdr:to>
      <cdr:x>0.72212</cdr:x>
      <cdr:y>0.03591</cdr:y>
    </cdr:to>
    <cdr:sp macro="" textlink="">
      <cdr:nvSpPr>
        <cdr:cNvPr id="180231" name="Text Box 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180488" y="50800"/>
          <a:ext cx="308817" cy="1630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vertOverflow="clip" wrap="square" lIns="36576" tIns="27432" rIns="36576" bIns="27432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endParaRPr lang="ru-RU" sz="1450" b="0" i="0" u="none" strike="noStrike" baseline="0">
            <a:solidFill>
              <a:srgbClr val="000000"/>
            </a:solidFill>
            <a:latin typeface="Arial Cyr"/>
            <a:cs typeface="Arial Cyr"/>
          </a:endParaRPr>
        </a:p>
        <a:p xmlns:a="http://schemas.openxmlformats.org/drawingml/2006/main">
          <a:pPr algn="ctr" rtl="0">
            <a:defRPr sz="1000"/>
          </a:pPr>
          <a:endParaRPr lang="ru-RU" sz="1450" b="0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0.16138</cdr:x>
      <cdr:y>0.185</cdr:y>
    </cdr:from>
    <cdr:to>
      <cdr:x>0.23876</cdr:x>
      <cdr:y>0.2165</cdr:y>
    </cdr:to>
    <cdr:sp macro="" textlink="">
      <cdr:nvSpPr>
        <cdr:cNvPr id="180232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475656" y="1268760"/>
          <a:ext cx="707563" cy="2160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(+10,8 %)</a:t>
          </a:r>
        </a:p>
      </cdr:txBody>
    </cdr:sp>
  </cdr:relSizeAnchor>
  <cdr:relSizeAnchor xmlns:cdr="http://schemas.openxmlformats.org/drawingml/2006/chartDrawing">
    <cdr:from>
      <cdr:x>0.70475</cdr:x>
      <cdr:y>0.5735</cdr:y>
    </cdr:from>
    <cdr:to>
      <cdr:x>0.78167</cdr:x>
      <cdr:y>0.61555</cdr:y>
    </cdr:to>
    <cdr:sp macro="" textlink="">
      <cdr:nvSpPr>
        <cdr:cNvPr id="180233" name="Text Box 9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444208" y="3933056"/>
          <a:ext cx="703357" cy="28837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(+ 19,2 %)</a:t>
          </a:r>
        </a:p>
      </cdr:txBody>
    </cdr:sp>
  </cdr:relSizeAnchor>
  <cdr:relSizeAnchor xmlns:cdr="http://schemas.openxmlformats.org/drawingml/2006/chartDrawing">
    <cdr:from>
      <cdr:x>0.58662</cdr:x>
      <cdr:y>0.5735</cdr:y>
    </cdr:from>
    <cdr:to>
      <cdr:x>0.67121</cdr:x>
      <cdr:y>0.61116</cdr:y>
    </cdr:to>
    <cdr:sp macro="" textlink="">
      <cdr:nvSpPr>
        <cdr:cNvPr id="180234" name="Text Box 10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364088" y="3933056"/>
          <a:ext cx="773491" cy="2582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(-77,7 %)</a:t>
          </a:r>
        </a:p>
      </cdr:txBody>
    </cdr:sp>
  </cdr:relSizeAnchor>
  <cdr:relSizeAnchor xmlns:cdr="http://schemas.openxmlformats.org/drawingml/2006/chartDrawing">
    <cdr:from>
      <cdr:x>0.36613</cdr:x>
      <cdr:y>0.5735</cdr:y>
    </cdr:from>
    <cdr:to>
      <cdr:x>0.44761</cdr:x>
      <cdr:y>0.6121</cdr:y>
    </cdr:to>
    <cdr:sp macro="" textlink="">
      <cdr:nvSpPr>
        <cdr:cNvPr id="11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347864" y="3933056"/>
          <a:ext cx="745054" cy="26471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(+18,4 %)</a:t>
          </a:r>
        </a:p>
      </cdr:txBody>
    </cdr:sp>
  </cdr:relSizeAnchor>
  <cdr:relSizeAnchor xmlns:cdr="http://schemas.openxmlformats.org/drawingml/2006/chartDrawing">
    <cdr:from>
      <cdr:x>0.48425</cdr:x>
      <cdr:y>0.5735</cdr:y>
    </cdr:from>
    <cdr:to>
      <cdr:x>0.55753</cdr:x>
      <cdr:y>0.60885</cdr:y>
    </cdr:to>
    <cdr:sp macro="" textlink="">
      <cdr:nvSpPr>
        <cdr:cNvPr id="12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427984" y="3933056"/>
          <a:ext cx="670073" cy="2424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defRPr sz="1000"/>
          </a:pPr>
          <a:r>
            <a:rPr lang="ru-RU" sz="11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(+19,8 %)</a:t>
          </a:r>
        </a:p>
      </cdr:txBody>
    </cdr:sp>
  </cdr:relSizeAnchor>
  <cdr:relSizeAnchor xmlns:cdr="http://schemas.openxmlformats.org/drawingml/2006/chartDrawing">
    <cdr:from>
      <cdr:x>0.0759</cdr:x>
      <cdr:y>0.85366</cdr:y>
    </cdr:from>
    <cdr:to>
      <cdr:x>0.17641</cdr:x>
      <cdr:y>0.95122</cdr:y>
    </cdr:to>
    <cdr:sp macro="" textlink="">
      <cdr:nvSpPr>
        <cdr:cNvPr id="13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04850" y="5000625"/>
          <a:ext cx="933450" cy="5715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Налоговые</a:t>
          </a:r>
        </a:p>
        <a:p xmlns:a="http://schemas.openxmlformats.org/drawingml/2006/main">
          <a:pPr algn="ctr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поступления всего</a:t>
          </a:r>
        </a:p>
      </cdr:txBody>
    </cdr:sp>
  </cdr:relSizeAnchor>
  <cdr:relSizeAnchor xmlns:cdr="http://schemas.openxmlformats.org/drawingml/2006/chartDrawing">
    <cdr:from>
      <cdr:x>0.20821</cdr:x>
      <cdr:y>0.89268</cdr:y>
    </cdr:from>
    <cdr:to>
      <cdr:x>0.26564</cdr:x>
      <cdr:y>0.94309</cdr:y>
    </cdr:to>
    <cdr:sp macro="" textlink="">
      <cdr:nvSpPr>
        <cdr:cNvPr id="14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933576" y="5229225"/>
          <a:ext cx="533400" cy="2952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НДФЛ</a:t>
          </a:r>
        </a:p>
      </cdr:txBody>
    </cdr:sp>
  </cdr:relSizeAnchor>
  <cdr:relSizeAnchor xmlns:cdr="http://schemas.openxmlformats.org/drawingml/2006/chartDrawing">
    <cdr:from>
      <cdr:x>0.30359</cdr:x>
      <cdr:y>0.88618</cdr:y>
    </cdr:from>
    <cdr:to>
      <cdr:x>0.36969</cdr:x>
      <cdr:y>0.92316</cdr:y>
    </cdr:to>
    <cdr:sp macro="" textlink="">
      <cdr:nvSpPr>
        <cdr:cNvPr id="15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819400" y="5191125"/>
          <a:ext cx="613879" cy="21661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Акцизы</a:t>
          </a:r>
        </a:p>
      </cdr:txBody>
    </cdr:sp>
  </cdr:relSizeAnchor>
  <cdr:relSizeAnchor xmlns:cdr="http://schemas.openxmlformats.org/drawingml/2006/chartDrawing">
    <cdr:from>
      <cdr:x>0.40821</cdr:x>
      <cdr:y>0.88618</cdr:y>
    </cdr:from>
    <cdr:to>
      <cdr:x>0.47431</cdr:x>
      <cdr:y>0.92316</cdr:y>
    </cdr:to>
    <cdr:sp macro="" textlink="">
      <cdr:nvSpPr>
        <cdr:cNvPr id="16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790950" y="5191125"/>
          <a:ext cx="613879" cy="21661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УСНО</a:t>
          </a:r>
        </a:p>
      </cdr:txBody>
    </cdr:sp>
  </cdr:relSizeAnchor>
  <cdr:relSizeAnchor xmlns:cdr="http://schemas.openxmlformats.org/drawingml/2006/chartDrawing">
    <cdr:from>
      <cdr:x>0.51692</cdr:x>
      <cdr:y>0.88618</cdr:y>
    </cdr:from>
    <cdr:to>
      <cdr:x>0.58302</cdr:x>
      <cdr:y>0.92316</cdr:y>
    </cdr:to>
    <cdr:sp macro="" textlink="">
      <cdr:nvSpPr>
        <cdr:cNvPr id="17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800600" y="5191125"/>
          <a:ext cx="613879" cy="21661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ЕНВД</a:t>
          </a:r>
        </a:p>
      </cdr:txBody>
    </cdr:sp>
  </cdr:relSizeAnchor>
  <cdr:relSizeAnchor xmlns:cdr="http://schemas.openxmlformats.org/drawingml/2006/chartDrawing">
    <cdr:from>
      <cdr:x>0.62359</cdr:x>
      <cdr:y>0.8813</cdr:y>
    </cdr:from>
    <cdr:to>
      <cdr:x>0.68969</cdr:x>
      <cdr:y>0.91828</cdr:y>
    </cdr:to>
    <cdr:sp macro="" textlink="">
      <cdr:nvSpPr>
        <cdr:cNvPr id="18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791200" y="5162550"/>
          <a:ext cx="613879" cy="21661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ЕСХН</a:t>
          </a:r>
        </a:p>
      </cdr:txBody>
    </cdr:sp>
  </cdr:relSizeAnchor>
  <cdr:relSizeAnchor xmlns:cdr="http://schemas.openxmlformats.org/drawingml/2006/chartDrawing">
    <cdr:from>
      <cdr:x>0.72103</cdr:x>
      <cdr:y>0.87154</cdr:y>
    </cdr:from>
    <cdr:to>
      <cdr:x>0.80513</cdr:x>
      <cdr:y>0.96423</cdr:y>
    </cdr:to>
    <cdr:sp macro="" textlink="">
      <cdr:nvSpPr>
        <cdr:cNvPr id="19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696075" y="5105400"/>
          <a:ext cx="781050" cy="5429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Патентная система</a:t>
          </a:r>
        </a:p>
      </cdr:txBody>
    </cdr:sp>
  </cdr:relSizeAnchor>
  <cdr:relSizeAnchor xmlns:cdr="http://schemas.openxmlformats.org/drawingml/2006/chartDrawing">
    <cdr:from>
      <cdr:x>0.83077</cdr:x>
      <cdr:y>0.88293</cdr:y>
    </cdr:from>
    <cdr:to>
      <cdr:x>0.94667</cdr:x>
      <cdr:y>0.93984</cdr:y>
    </cdr:to>
    <cdr:sp macro="" textlink="">
      <cdr:nvSpPr>
        <cdr:cNvPr id="20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715251" y="5172074"/>
          <a:ext cx="1076324" cy="3333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7432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defRPr sz="1000"/>
          </a:pPr>
          <a:r>
            <a:rPr lang="ru-RU" sz="11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Госпошлина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0.2395</cdr:x>
      <cdr:y>0.01665</cdr:y>
    </cdr:from>
    <cdr:to>
      <cdr:x>0.67664</cdr:x>
      <cdr:y>0.07713</cdr:y>
    </cdr:to>
    <cdr:sp macro="" textlink="">
      <cdr:nvSpPr>
        <cdr:cNvPr id="8193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188581" y="98811"/>
          <a:ext cx="3988870" cy="3473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32004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6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Неналоговые доходы (тыс. руб.)</a:t>
          </a:r>
        </a:p>
      </cdr:txBody>
    </cdr:sp>
  </cdr:relSizeAnchor>
  <cdr:relSizeAnchor xmlns:cdr="http://schemas.openxmlformats.org/drawingml/2006/chartDrawing">
    <cdr:from>
      <cdr:x>0.28304</cdr:x>
      <cdr:y>0.63522</cdr:y>
    </cdr:from>
    <cdr:to>
      <cdr:x>0.38224</cdr:x>
      <cdr:y>0.68144</cdr:y>
    </cdr:to>
    <cdr:sp macro="" textlink="">
      <cdr:nvSpPr>
        <cdr:cNvPr id="8194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585888" y="3651607"/>
          <a:ext cx="905228" cy="26547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45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 </a:t>
          </a:r>
        </a:p>
      </cdr:txBody>
    </cdr:sp>
  </cdr:relSizeAnchor>
  <cdr:relSizeAnchor xmlns:cdr="http://schemas.openxmlformats.org/drawingml/2006/chartDrawing">
    <cdr:from>
      <cdr:x>0.61812</cdr:x>
      <cdr:y>0.4895</cdr:y>
    </cdr:from>
    <cdr:to>
      <cdr:x>0.6911</cdr:x>
      <cdr:y>0.53222</cdr:y>
    </cdr:to>
    <cdr:sp macro="" textlink="">
      <cdr:nvSpPr>
        <cdr:cNvPr id="8195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652121" y="3356992"/>
          <a:ext cx="667330" cy="2929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5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(-18,8%)</a:t>
          </a:r>
        </a:p>
      </cdr:txBody>
    </cdr:sp>
  </cdr:relSizeAnchor>
  <cdr:relSizeAnchor xmlns:cdr="http://schemas.openxmlformats.org/drawingml/2006/chartDrawing">
    <cdr:from>
      <cdr:x>0.69687</cdr:x>
      <cdr:y>0.647</cdr:y>
    </cdr:from>
    <cdr:to>
      <cdr:x>0.77282</cdr:x>
      <cdr:y>0.69518</cdr:y>
    </cdr:to>
    <cdr:sp macro="" textlink="">
      <cdr:nvSpPr>
        <cdr:cNvPr id="8196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372201" y="4437112"/>
          <a:ext cx="694487" cy="33041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lnSpc>
              <a:spcPts val="1600"/>
            </a:lnSpc>
            <a:defRPr sz="1000"/>
          </a:pPr>
          <a:r>
            <a:rPr lang="ru-RU" sz="1075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</a:t>
          </a:r>
          <a:r>
            <a:rPr lang="ru-RU" sz="105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- 40,0%) </a:t>
          </a:r>
          <a:r>
            <a:rPr lang="ru-RU" sz="145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 </a:t>
          </a:r>
        </a:p>
        <a:p xmlns:a="http://schemas.openxmlformats.org/drawingml/2006/main">
          <a:pPr algn="l" rtl="0">
            <a:lnSpc>
              <a:spcPts val="1500"/>
            </a:lnSpc>
            <a:defRPr sz="1000"/>
          </a:pPr>
          <a:endParaRPr lang="ru-RU" sz="1450" b="0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0.185</cdr:x>
      <cdr:y>0.11151</cdr:y>
    </cdr:from>
    <cdr:to>
      <cdr:x>0.25796</cdr:x>
      <cdr:y>0.14141</cdr:y>
    </cdr:to>
    <cdr:sp macro="" textlink="">
      <cdr:nvSpPr>
        <cdr:cNvPr id="8197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691681" y="764704"/>
          <a:ext cx="667146" cy="20505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5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 ( - 13,8%)</a:t>
          </a:r>
          <a:endParaRPr lang="ru-RU" sz="1150" b="1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  <a:p xmlns:a="http://schemas.openxmlformats.org/drawingml/2006/main">
          <a:pPr algn="l" rtl="0">
            <a:defRPr sz="1000"/>
          </a:pPr>
          <a:endParaRPr lang="ru-RU" sz="1150" b="1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0.45048</cdr:x>
      <cdr:y>0.72985</cdr:y>
    </cdr:from>
    <cdr:to>
      <cdr:x>0.52544</cdr:x>
      <cdr:y>0.77926</cdr:y>
    </cdr:to>
    <cdr:sp macro="" textlink="">
      <cdr:nvSpPr>
        <cdr:cNvPr id="697350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363722" y="4185007"/>
          <a:ext cx="726132" cy="28332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27432" tIns="22860" rIns="0" bIns="0" anchor="t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5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(-26,5%)</a:t>
          </a:r>
        </a:p>
      </cdr:txBody>
    </cdr:sp>
  </cdr:relSizeAnchor>
  <cdr:relSizeAnchor xmlns:cdr="http://schemas.openxmlformats.org/drawingml/2006/chartDrawing">
    <cdr:from>
      <cdr:x>0.86224</cdr:x>
      <cdr:y>0.437</cdr:y>
    </cdr:from>
    <cdr:to>
      <cdr:x>0.93029</cdr:x>
      <cdr:y>0.47683</cdr:y>
    </cdr:to>
    <cdr:sp macro="" textlink="">
      <cdr:nvSpPr>
        <cdr:cNvPr id="8199" name="Text Box 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884369" y="2996952"/>
          <a:ext cx="622158" cy="27315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0.33732</cdr:x>
      <cdr:y>0.51738</cdr:y>
    </cdr:from>
    <cdr:to>
      <cdr:x>0.39817</cdr:x>
      <cdr:y>0.55893</cdr:y>
    </cdr:to>
    <cdr:sp macro="" textlink="">
      <cdr:nvSpPr>
        <cdr:cNvPr id="8200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267564" y="2966686"/>
          <a:ext cx="589450" cy="2382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 + 2,2%)</a:t>
          </a:r>
        </a:p>
      </cdr:txBody>
    </cdr:sp>
  </cdr:relSizeAnchor>
  <cdr:relSizeAnchor xmlns:cdr="http://schemas.openxmlformats.org/drawingml/2006/chartDrawing">
    <cdr:from>
      <cdr:x>0.8465</cdr:x>
      <cdr:y>0.647</cdr:y>
    </cdr:from>
    <cdr:to>
      <cdr:x>0.92245</cdr:x>
      <cdr:y>0.69518</cdr:y>
    </cdr:to>
    <cdr:sp macro="" textlink="">
      <cdr:nvSpPr>
        <cdr:cNvPr id="10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740353" y="4437112"/>
          <a:ext cx="694487" cy="33041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l" rtl="0">
            <a:lnSpc>
              <a:spcPts val="1600"/>
            </a:lnSpc>
            <a:defRPr sz="1000"/>
          </a:pPr>
          <a:r>
            <a:rPr lang="ru-RU" sz="1075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</a:t>
          </a:r>
          <a:r>
            <a:rPr lang="ru-RU" sz="105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- 17,2%) </a:t>
          </a:r>
          <a:r>
            <a:rPr lang="ru-RU" sz="145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 </a:t>
          </a:r>
        </a:p>
        <a:p xmlns:a="http://schemas.openxmlformats.org/drawingml/2006/main">
          <a:pPr algn="l" rtl="0">
            <a:lnSpc>
              <a:spcPts val="1500"/>
            </a:lnSpc>
            <a:defRPr sz="1000"/>
          </a:pPr>
          <a:endParaRPr lang="ru-RU" sz="1450" b="0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0.13864</cdr:x>
      <cdr:y>0.88206</cdr:y>
    </cdr:from>
    <cdr:to>
      <cdr:x>0.25762</cdr:x>
      <cdr:y>0.98339</cdr:y>
    </cdr:to>
    <cdr:sp macro="" textlink="">
      <cdr:nvSpPr>
        <cdr:cNvPr id="11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343024" y="5057775"/>
          <a:ext cx="1152525" cy="581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lnSpc>
              <a:spcPts val="16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Неналоговые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доходы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всего </a:t>
          </a:r>
          <a:r>
            <a:rPr lang="ru-RU" sz="1200" b="0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 algn="l" rtl="0">
            <a:lnSpc>
              <a:spcPts val="1500"/>
            </a:lnSpc>
            <a:defRPr sz="1000"/>
          </a:pPr>
          <a:endParaRPr lang="ru-RU" sz="1450" b="0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0.28024</cdr:x>
      <cdr:y>0.88206</cdr:y>
    </cdr:from>
    <cdr:to>
      <cdr:x>0.39921</cdr:x>
      <cdr:y>0.98339</cdr:y>
    </cdr:to>
    <cdr:sp macro="" textlink="">
      <cdr:nvSpPr>
        <cdr:cNvPr id="13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714625" y="5057775"/>
          <a:ext cx="1152525" cy="581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lnSpc>
              <a:spcPts val="16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Доходы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от использов.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имущества</a:t>
          </a:r>
          <a:r>
            <a:rPr lang="ru-RU" sz="1200" b="0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 algn="l" rtl="0">
            <a:lnSpc>
              <a:spcPts val="1500"/>
            </a:lnSpc>
            <a:defRPr sz="1000"/>
          </a:pPr>
          <a:endParaRPr lang="ru-RU" sz="1450" b="0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0.67355</cdr:x>
      <cdr:y>0.88206</cdr:y>
    </cdr:from>
    <cdr:to>
      <cdr:x>0.79253</cdr:x>
      <cdr:y>0.98339</cdr:y>
    </cdr:to>
    <cdr:sp macro="" textlink="">
      <cdr:nvSpPr>
        <cdr:cNvPr id="14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524625" y="5057775"/>
          <a:ext cx="1152525" cy="581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lnSpc>
              <a:spcPts val="16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Доходы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от продажи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имущества</a:t>
          </a:r>
          <a:r>
            <a:rPr lang="ru-RU" sz="1200" b="0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 algn="l" rtl="0">
            <a:lnSpc>
              <a:spcPts val="1500"/>
            </a:lnSpc>
            <a:defRPr sz="1000"/>
          </a:pPr>
          <a:endParaRPr lang="ru-RU" sz="1450" b="0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0.80826</cdr:x>
      <cdr:y>0.88372</cdr:y>
    </cdr:from>
    <cdr:to>
      <cdr:x>0.92724</cdr:x>
      <cdr:y>0.98505</cdr:y>
    </cdr:to>
    <cdr:sp macro="" textlink="">
      <cdr:nvSpPr>
        <cdr:cNvPr id="15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829550" y="5067300"/>
          <a:ext cx="1152525" cy="581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ctr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lnSpc>
              <a:spcPts val="15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Штрафы</a:t>
          </a:r>
        </a:p>
      </cdr:txBody>
    </cdr:sp>
  </cdr:relSizeAnchor>
  <cdr:relSizeAnchor xmlns:cdr="http://schemas.openxmlformats.org/drawingml/2006/chartDrawing">
    <cdr:from>
      <cdr:x>0.54474</cdr:x>
      <cdr:y>0.88206</cdr:y>
    </cdr:from>
    <cdr:to>
      <cdr:x>0.66372</cdr:x>
      <cdr:y>0.98339</cdr:y>
    </cdr:to>
    <cdr:sp macro="" textlink="">
      <cdr:nvSpPr>
        <cdr:cNvPr id="16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276850" y="5057775"/>
          <a:ext cx="1152525" cy="5810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lnSpc>
              <a:spcPts val="16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Доходы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от оказания платных услуг</a:t>
          </a:r>
          <a:endParaRPr lang="ru-RU" sz="1200" b="0" i="0" u="none" strike="noStrike" baseline="0">
            <a:solidFill>
              <a:srgbClr val="000000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l" rtl="0">
            <a:lnSpc>
              <a:spcPts val="1500"/>
            </a:lnSpc>
            <a:defRPr sz="1000"/>
          </a:pPr>
          <a:endParaRPr lang="ru-RU" sz="1450" b="0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0.40806</cdr:x>
      <cdr:y>0.8804</cdr:y>
    </cdr:from>
    <cdr:to>
      <cdr:x>0.52704</cdr:x>
      <cdr:y>0.99834</cdr:y>
    </cdr:to>
    <cdr:sp macro="" textlink="">
      <cdr:nvSpPr>
        <cdr:cNvPr id="17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952875" y="5048250"/>
          <a:ext cx="1152525" cy="6762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t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lnSpc>
              <a:spcPts val="16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Платежи при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пользовании</a:t>
          </a:r>
        </a:p>
        <a:p xmlns:a="http://schemas.openxmlformats.org/drawingml/2006/main">
          <a:pPr algn="ctr" rtl="0">
            <a:lnSpc>
              <a:spcPts val="1000"/>
            </a:lnSpc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природными ресурсами</a:t>
          </a:r>
          <a:r>
            <a:rPr lang="ru-RU" sz="1200" b="0" i="0" u="none" strike="noStrike" baseline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 algn="l" rtl="0">
            <a:lnSpc>
              <a:spcPts val="1500"/>
            </a:lnSpc>
            <a:defRPr sz="1000"/>
          </a:pPr>
          <a:endParaRPr lang="ru-RU" sz="1450" b="0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0.81439</cdr:x>
      <cdr:y>0.26876</cdr:y>
    </cdr:from>
    <cdr:to>
      <cdr:x>0.90734</cdr:x>
      <cdr:y>0.31414</cdr:y>
    </cdr:to>
    <cdr:sp macro="" textlink="">
      <cdr:nvSpPr>
        <cdr:cNvPr id="698369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570897" y="1466872"/>
          <a:ext cx="864100" cy="24762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27432" tIns="22860" rIns="0" bIns="0" anchor="t"/>
        <a:lstStyle xmlns:a="http://schemas.openxmlformats.org/drawingml/2006/main"/>
        <a:p xmlns:a="http://schemas.openxmlformats.org/drawingml/2006/main">
          <a:pPr algn="l" rtl="0">
            <a:defRPr sz="1000"/>
          </a:pPr>
          <a:endParaRPr lang="ru-RU" sz="1000" b="1" i="0" u="none" strike="noStrike" baseline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0.18827</cdr:x>
      <cdr:y>0.15978</cdr:y>
    </cdr:from>
    <cdr:to>
      <cdr:x>0.20904</cdr:x>
      <cdr:y>0.15511</cdr:y>
    </cdr:to>
    <cdr:sp macro="" textlink="">
      <cdr:nvSpPr>
        <cdr:cNvPr id="10243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608173" y="876760"/>
          <a:ext cx="177022" cy="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75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( 36,6 % )</a:t>
          </a:r>
          <a:r>
            <a:rPr lang="ru-RU" sz="1525" b="0" i="0" u="none" strike="noStrike" baseline="0">
              <a:solidFill>
                <a:srgbClr val="000000"/>
              </a:solidFill>
              <a:latin typeface="Arial Cyr"/>
              <a:cs typeface="Arial Cyr"/>
            </a:rPr>
            <a:t> </a:t>
          </a:r>
        </a:p>
      </cdr:txBody>
    </cdr:sp>
  </cdr:relSizeAnchor>
  <cdr:relSizeAnchor xmlns:cdr="http://schemas.openxmlformats.org/drawingml/2006/chartDrawing">
    <cdr:from>
      <cdr:x>0.21596</cdr:x>
      <cdr:y>0.04949</cdr:y>
    </cdr:from>
    <cdr:to>
      <cdr:x>0.23376</cdr:x>
      <cdr:y>0.04163</cdr:y>
    </cdr:to>
    <cdr:sp macro="" textlink="">
      <cdr:nvSpPr>
        <cdr:cNvPr id="10244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844203" y="273742"/>
          <a:ext cx="151733" cy="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75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 </a:t>
          </a:r>
        </a:p>
      </cdr:txBody>
    </cdr:sp>
  </cdr:relSizeAnchor>
  <cdr:relSizeAnchor xmlns:cdr="http://schemas.openxmlformats.org/drawingml/2006/chartDrawing">
    <cdr:from>
      <cdr:x>0.27034</cdr:x>
      <cdr:y>0.14087</cdr:y>
    </cdr:from>
    <cdr:to>
      <cdr:x>0.2921</cdr:x>
      <cdr:y>0.13448</cdr:y>
    </cdr:to>
    <cdr:sp macro="" textlink="">
      <cdr:nvSpPr>
        <cdr:cNvPr id="10245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307832" y="773347"/>
          <a:ext cx="185452" cy="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175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 -15,4% )</a:t>
          </a:r>
        </a:p>
      </cdr:txBody>
    </cdr:sp>
  </cdr:relSizeAnchor>
  <cdr:relSizeAnchor xmlns:cdr="http://schemas.openxmlformats.org/drawingml/2006/chartDrawing">
    <cdr:from>
      <cdr:x>0.23225</cdr:x>
      <cdr:y>0.13251</cdr:y>
    </cdr:from>
    <cdr:to>
      <cdr:x>0.30641</cdr:x>
      <cdr:y>0.17303</cdr:y>
    </cdr:to>
    <cdr:sp macro="" textlink="">
      <cdr:nvSpPr>
        <cdr:cNvPr id="10246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123728" y="908720"/>
          <a:ext cx="678119" cy="27788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 + 3,2%)</a:t>
          </a:r>
          <a:r>
            <a:rPr lang="ru-RU" sz="100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 </a:t>
          </a:r>
        </a:p>
      </cdr:txBody>
    </cdr:sp>
  </cdr:relSizeAnchor>
  <cdr:relSizeAnchor xmlns:cdr="http://schemas.openxmlformats.org/drawingml/2006/chartDrawing">
    <cdr:from>
      <cdr:x>0.45275</cdr:x>
      <cdr:y>0.5735</cdr:y>
    </cdr:from>
    <cdr:to>
      <cdr:x>0.51362</cdr:x>
      <cdr:y>0.62138</cdr:y>
    </cdr:to>
    <cdr:sp macro="" textlink="">
      <cdr:nvSpPr>
        <cdr:cNvPr id="10247" name="Text Box 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139952" y="3933056"/>
          <a:ext cx="556595" cy="32836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 + 6,4%) </a:t>
          </a:r>
        </a:p>
      </cdr:txBody>
    </cdr:sp>
  </cdr:relSizeAnchor>
  <cdr:relSizeAnchor xmlns:cdr="http://schemas.openxmlformats.org/drawingml/2006/chartDrawing">
    <cdr:from>
      <cdr:x>0.67527</cdr:x>
      <cdr:y>0.40002</cdr:y>
    </cdr:from>
    <cdr:to>
      <cdr:x>0.7482</cdr:x>
      <cdr:y>0.42434</cdr:y>
    </cdr:to>
    <cdr:sp macro="" textlink="">
      <cdr:nvSpPr>
        <cdr:cNvPr id="10248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759764" y="2190239"/>
          <a:ext cx="621684" cy="13295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0.6575</cdr:x>
      <cdr:y>0.3425</cdr:y>
    </cdr:from>
    <cdr:to>
      <cdr:x>0.73122</cdr:x>
      <cdr:y>0.39021</cdr:y>
    </cdr:to>
    <cdr:sp macro="" textlink="">
      <cdr:nvSpPr>
        <cdr:cNvPr id="10249" name="Text Box 9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012160" y="2348880"/>
          <a:ext cx="674095" cy="32719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 </a:t>
          </a:r>
          <a:r>
            <a:rPr lang="ru-RU" sz="1000" b="1" i="0" u="none" strike="noStrike" baseline="0" dirty="0" smtClean="0">
              <a:solidFill>
                <a:srgbClr val="000000"/>
              </a:solidFill>
              <a:latin typeface="Arial Cyr"/>
              <a:cs typeface="Arial Cyr"/>
            </a:rPr>
            <a:t>+ 2,6%)</a:t>
          </a:r>
          <a:endParaRPr lang="ru-RU" sz="1000" b="1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0.87799</cdr:x>
      <cdr:y>0.7205</cdr:y>
    </cdr:from>
    <cdr:to>
      <cdr:x>0.94779</cdr:x>
      <cdr:y>0.76132</cdr:y>
    </cdr:to>
    <cdr:sp macro="" textlink="">
      <cdr:nvSpPr>
        <cdr:cNvPr id="10250" name="Text Box 10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8028384" y="4941168"/>
          <a:ext cx="638251" cy="27994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( - 21,8 %)</a:t>
          </a:r>
        </a:p>
      </cdr:txBody>
    </cdr:sp>
  </cdr:relSizeAnchor>
  <cdr:relSizeAnchor xmlns:cdr="http://schemas.openxmlformats.org/drawingml/2006/chartDrawing">
    <cdr:from>
      <cdr:x>0.12988</cdr:x>
      <cdr:y>0.91099</cdr:y>
    </cdr:from>
    <cdr:to>
      <cdr:x>0.27742</cdr:x>
      <cdr:y>1</cdr:y>
    </cdr:to>
    <cdr:sp macro="" textlink="">
      <cdr:nvSpPr>
        <cdr:cNvPr id="11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187624" y="6247570"/>
          <a:ext cx="1349106" cy="61043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ctr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defRPr sz="1000"/>
          </a:pPr>
          <a:r>
            <a:rPr lang="ru-RU" sz="1400" b="1" i="0" u="none" strike="noStrike" baseline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Всего </a:t>
          </a:r>
        </a:p>
      </cdr:txBody>
    </cdr:sp>
  </cdr:relSizeAnchor>
  <cdr:relSizeAnchor xmlns:cdr="http://schemas.openxmlformats.org/drawingml/2006/chartDrawing">
    <cdr:from>
      <cdr:x>0.32675</cdr:x>
      <cdr:y>0.88849</cdr:y>
    </cdr:from>
    <cdr:to>
      <cdr:x>0.5245</cdr:x>
      <cdr:y>1</cdr:y>
    </cdr:to>
    <cdr:sp macro="" textlink="">
      <cdr:nvSpPr>
        <cdr:cNvPr id="12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987824" y="6093296"/>
          <a:ext cx="1808226" cy="76470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ctr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lnSpc>
              <a:spcPts val="1300"/>
            </a:lnSpc>
            <a:defRPr sz="1000"/>
          </a:pPr>
          <a:r>
            <a:rPr lang="ru-RU" sz="1400" b="1" i="0" u="none" strike="noStrike" baseline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Дотации на </a:t>
          </a:r>
          <a:endParaRPr lang="ru-RU" sz="1400" b="1" i="0" u="none" strike="noStrike" baseline="0" dirty="0" smtClean="0">
            <a:solidFill>
              <a:srgbClr val="000000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ctr" rtl="0">
            <a:lnSpc>
              <a:spcPts val="1300"/>
            </a:lnSpc>
            <a:defRPr sz="1000"/>
          </a:pPr>
          <a:r>
            <a:rPr lang="ru-RU" sz="1400" b="1" i="0" u="none" strike="noStrike" baseline="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выравнивание </a:t>
          </a:r>
          <a:r>
            <a:rPr lang="ru-RU" sz="1400" b="1" i="0" u="none" strike="noStrike" baseline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бюджетной обеспеченности </a:t>
          </a:r>
        </a:p>
      </cdr:txBody>
    </cdr:sp>
  </cdr:relSizeAnchor>
  <cdr:relSizeAnchor xmlns:cdr="http://schemas.openxmlformats.org/drawingml/2006/chartDrawing">
    <cdr:from>
      <cdr:x>0.73625</cdr:x>
      <cdr:y>0.91099</cdr:y>
    </cdr:from>
    <cdr:to>
      <cdr:x>0.88379</cdr:x>
      <cdr:y>1</cdr:y>
    </cdr:to>
    <cdr:sp macro="" textlink="">
      <cdr:nvSpPr>
        <cdr:cNvPr id="13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732240" y="6247570"/>
          <a:ext cx="1349106" cy="61043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ctr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lnSpc>
              <a:spcPts val="1300"/>
            </a:lnSpc>
            <a:defRPr sz="1000"/>
          </a:pPr>
          <a:r>
            <a:rPr lang="ru-RU" sz="1400" b="1" i="0" u="none" strike="noStrike" baseline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Иные межбюджетные трансферты </a:t>
          </a:r>
        </a:p>
      </cdr:txBody>
    </cdr:sp>
  </cdr:relSizeAnchor>
  <cdr:relSizeAnchor xmlns:cdr="http://schemas.openxmlformats.org/drawingml/2006/chartDrawing">
    <cdr:from>
      <cdr:x>0.54725</cdr:x>
      <cdr:y>0.91099</cdr:y>
    </cdr:from>
    <cdr:to>
      <cdr:x>0.69479</cdr:x>
      <cdr:y>1</cdr:y>
    </cdr:to>
    <cdr:sp macro="" textlink="">
      <cdr:nvSpPr>
        <cdr:cNvPr id="14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004048" y="6247570"/>
          <a:ext cx="1349106" cy="61043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lIns="27432" tIns="22860" rIns="0" bIns="0" anchor="ctr" upright="1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 rtl="0">
            <a:defRPr sz="1000"/>
          </a:pPr>
          <a:r>
            <a:rPr lang="ru-RU" sz="1400" b="1" i="0" u="none" strike="noStrike" baseline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Субвенции 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0.01768</cdr:x>
      <cdr:y>0.02798</cdr:y>
    </cdr:from>
    <cdr:to>
      <cdr:x>0.12349</cdr:x>
      <cdr:y>0.13774</cdr:y>
    </cdr:to>
    <cdr:sp macro="" textlink="">
      <cdr:nvSpPr>
        <cdr:cNvPr id="14950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61666" y="87904"/>
          <a:ext cx="967526" cy="34483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450" b="1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2021 год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0.01819</cdr:x>
      <cdr:y>0.01572</cdr:y>
    </cdr:from>
    <cdr:to>
      <cdr:x>0.12918</cdr:x>
      <cdr:y>0.13612</cdr:y>
    </cdr:to>
    <cdr:sp macro="" textlink="">
      <cdr:nvSpPr>
        <cdr:cNvPr id="148481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58399" y="50800"/>
          <a:ext cx="949405" cy="41145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45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2020 год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0.311</cdr:x>
      <cdr:y>0.29</cdr:y>
    </cdr:from>
    <cdr:to>
      <cdr:x>0.68112</cdr:x>
      <cdr:y>0.34339</cdr:y>
    </cdr:to>
    <cdr:sp macro="" textlink="">
      <cdr:nvSpPr>
        <cdr:cNvPr id="202753" name="Line 1025"/>
        <cdr:cNvSpPr>
          <a:spLocks xmlns:a="http://schemas.openxmlformats.org/drawingml/2006/main" noChangeShapeType="1"/>
        </cdr:cNvSpPr>
      </cdr:nvSpPr>
      <cdr:spPr bwMode="auto">
        <a:xfrm xmlns:a="http://schemas.openxmlformats.org/drawingml/2006/main" flipV="1">
          <a:off x="2843809" y="1988839"/>
          <a:ext cx="3384376" cy="366149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44450">
          <a:solidFill>
            <a:srgbClr val="FF0000"/>
          </a:solidFill>
          <a:round/>
          <a:headEnd/>
          <a:tailEnd type="stealth" w="lg" len="lg"/>
        </a:ln>
      </cdr:spPr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0.42408</cdr:x>
      <cdr:y>0.1949</cdr:y>
    </cdr:from>
    <cdr:to>
      <cdr:x>0.54737</cdr:x>
      <cdr:y>0.27283</cdr:y>
    </cdr:to>
    <cdr:sp macro="" textlink="">
      <cdr:nvSpPr>
        <cdr:cNvPr id="202754" name="Text Box 102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109836" y="1110143"/>
          <a:ext cx="1485537" cy="44388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36576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+ 17 129,29 </a:t>
          </a:r>
        </a:p>
        <a:p xmlns:a="http://schemas.openxmlformats.org/drawingml/2006/main">
          <a:pPr algn="l" rtl="0">
            <a:defRPr sz="1000"/>
          </a:pPr>
          <a:r>
            <a:rPr lang="ru-RU" sz="120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 + 4,6%)</a:t>
          </a: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0.14293</cdr:x>
      <cdr:y>0.56433</cdr:y>
    </cdr:from>
    <cdr:to>
      <cdr:x>0.19929</cdr:x>
      <cdr:y>0.59783</cdr:y>
    </cdr:to>
    <cdr:sp macro="" textlink="">
      <cdr:nvSpPr>
        <cdr:cNvPr id="29697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978596" y="3468799"/>
          <a:ext cx="486789" cy="21798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900" b="1" i="0" u="none" strike="noStrike" baseline="0">
              <a:solidFill>
                <a:srgbClr val="000000"/>
              </a:solidFill>
              <a:latin typeface="Calibri" pitchFamily="34" charset="0"/>
              <a:cs typeface="Arial Cyr"/>
            </a:rPr>
            <a:t>( + 4,0%)</a:t>
          </a:r>
        </a:p>
      </cdr:txBody>
    </cdr:sp>
  </cdr:relSizeAnchor>
  <cdr:relSizeAnchor xmlns:cdr="http://schemas.openxmlformats.org/drawingml/2006/chartDrawing">
    <cdr:from>
      <cdr:x>0.0055</cdr:x>
      <cdr:y>0.73601</cdr:y>
    </cdr:from>
    <cdr:to>
      <cdr:x>0.0055</cdr:x>
      <cdr:y>0.73601</cdr:y>
    </cdr:to>
    <cdr:sp macro="" textlink="">
      <cdr:nvSpPr>
        <cdr:cNvPr id="29698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0800" y="4819410"/>
          <a:ext cx="0" cy="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5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(+13,3%)</a:t>
          </a:r>
        </a:p>
      </cdr:txBody>
    </cdr:sp>
  </cdr:relSizeAnchor>
  <cdr:relSizeAnchor xmlns:cdr="http://schemas.openxmlformats.org/drawingml/2006/chartDrawing">
    <cdr:from>
      <cdr:x>0.0055</cdr:x>
      <cdr:y>0.73601</cdr:y>
    </cdr:from>
    <cdr:to>
      <cdr:x>0.0055</cdr:x>
      <cdr:y>0.73601</cdr:y>
    </cdr:to>
    <cdr:sp macro="" textlink="">
      <cdr:nvSpPr>
        <cdr:cNvPr id="29699" name="Text Box 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0800" y="4819410"/>
          <a:ext cx="0" cy="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5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(+37,1%)</a:t>
          </a:r>
        </a:p>
      </cdr:txBody>
    </cdr:sp>
  </cdr:relSizeAnchor>
  <cdr:relSizeAnchor xmlns:cdr="http://schemas.openxmlformats.org/drawingml/2006/chartDrawing">
    <cdr:from>
      <cdr:x>0.02775</cdr:x>
      <cdr:y>0.73601</cdr:y>
    </cdr:from>
    <cdr:to>
      <cdr:x>0.04976</cdr:x>
      <cdr:y>0.73601</cdr:y>
    </cdr:to>
    <cdr:sp macro="" textlink="">
      <cdr:nvSpPr>
        <cdr:cNvPr id="29700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43467" y="4819410"/>
          <a:ext cx="190526" cy="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5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(+0,6%)</a:t>
          </a:r>
        </a:p>
      </cdr:txBody>
    </cdr:sp>
  </cdr:relSizeAnchor>
  <cdr:relSizeAnchor xmlns:cdr="http://schemas.openxmlformats.org/drawingml/2006/chartDrawing">
    <cdr:from>
      <cdr:x>0.21591</cdr:x>
      <cdr:y>0.73601</cdr:y>
    </cdr:from>
    <cdr:to>
      <cdr:x>0.36797</cdr:x>
      <cdr:y>0.73601</cdr:y>
    </cdr:to>
    <cdr:sp macro="" textlink="">
      <cdr:nvSpPr>
        <cdr:cNvPr id="29701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872573" y="4819410"/>
          <a:ext cx="1316557" cy="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5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(+5,9%)</a:t>
          </a:r>
        </a:p>
      </cdr:txBody>
    </cdr:sp>
  </cdr:relSizeAnchor>
  <cdr:relSizeAnchor xmlns:cdr="http://schemas.openxmlformats.org/drawingml/2006/chartDrawing">
    <cdr:from>
      <cdr:x>0.46786</cdr:x>
      <cdr:y>0.73601</cdr:y>
    </cdr:from>
    <cdr:to>
      <cdr:x>0.61917</cdr:x>
      <cdr:y>0.73601</cdr:y>
    </cdr:to>
    <cdr:sp macro="" textlink="">
      <cdr:nvSpPr>
        <cdr:cNvPr id="29702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053991" y="4819410"/>
          <a:ext cx="1310135" cy="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5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(+36,7%)</a:t>
          </a:r>
        </a:p>
      </cdr:txBody>
    </cdr:sp>
  </cdr:relSizeAnchor>
  <cdr:relSizeAnchor xmlns:cdr="http://schemas.openxmlformats.org/drawingml/2006/chartDrawing">
    <cdr:from>
      <cdr:x>0.61917</cdr:x>
      <cdr:y>0.73601</cdr:y>
    </cdr:from>
    <cdr:to>
      <cdr:x>0.77296</cdr:x>
      <cdr:y>0.73601</cdr:y>
    </cdr:to>
    <cdr:sp macro="" textlink="">
      <cdr:nvSpPr>
        <cdr:cNvPr id="29703" name="Text Box 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364126" y="4819410"/>
          <a:ext cx="1331543" cy="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5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(-52,0%)</a:t>
          </a:r>
        </a:p>
      </cdr:txBody>
    </cdr:sp>
  </cdr:relSizeAnchor>
  <cdr:relSizeAnchor xmlns:cdr="http://schemas.openxmlformats.org/drawingml/2006/chartDrawing">
    <cdr:from>
      <cdr:x>0.79373</cdr:x>
      <cdr:y>0.73601</cdr:y>
    </cdr:from>
    <cdr:to>
      <cdr:x>0.95296</cdr:x>
      <cdr:y>0.73601</cdr:y>
    </cdr:to>
    <cdr:sp macro="" textlink="">
      <cdr:nvSpPr>
        <cdr:cNvPr id="29704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875491" y="4819410"/>
          <a:ext cx="1378639" cy="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50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(-87,6%)</a:t>
          </a:r>
        </a:p>
      </cdr:txBody>
    </cdr:sp>
  </cdr:relSizeAnchor>
  <cdr:relSizeAnchor xmlns:cdr="http://schemas.openxmlformats.org/drawingml/2006/chartDrawing">
    <cdr:from>
      <cdr:x>0.80234</cdr:x>
      <cdr:y>0.41862</cdr:y>
    </cdr:from>
    <cdr:to>
      <cdr:x>0.86342</cdr:x>
      <cdr:y>0.44569</cdr:y>
    </cdr:to>
    <cdr:sp macro="" textlink="">
      <cdr:nvSpPr>
        <cdr:cNvPr id="29705" name="Text Box 9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942705" y="2724268"/>
          <a:ext cx="528531" cy="17616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0.25374</cdr:x>
      <cdr:y>0.20979</cdr:y>
    </cdr:from>
    <cdr:to>
      <cdr:x>0.33014</cdr:x>
      <cdr:y>0.2359</cdr:y>
    </cdr:to>
    <cdr:sp macro="" textlink="">
      <cdr:nvSpPr>
        <cdr:cNvPr id="29706" name="Text Box 10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200107" y="1375951"/>
          <a:ext cx="661490" cy="17088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0.59329</cdr:x>
      <cdr:y>0.0691</cdr:y>
    </cdr:from>
    <cdr:to>
      <cdr:x>0.6573</cdr:x>
      <cdr:y>0.10097</cdr:y>
    </cdr:to>
    <cdr:sp macro="" textlink="">
      <cdr:nvSpPr>
        <cdr:cNvPr id="29707" name="Text Box 1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133763" y="449717"/>
          <a:ext cx="553885" cy="20740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900" b="1" i="0" u="none" strike="noStrike" baseline="0">
              <a:solidFill>
                <a:srgbClr val="000000"/>
              </a:solidFill>
              <a:latin typeface="+mn-lt"/>
              <a:cs typeface="Arial Cyr"/>
            </a:rPr>
            <a:t>( + 5,7%)</a:t>
          </a:r>
        </a:p>
      </cdr:txBody>
    </cdr:sp>
  </cdr:relSizeAnchor>
  <cdr:relSizeAnchor xmlns:cdr="http://schemas.openxmlformats.org/drawingml/2006/chartDrawing">
    <cdr:from>
      <cdr:x>0.59126</cdr:x>
      <cdr:y>0.56964</cdr:y>
    </cdr:from>
    <cdr:to>
      <cdr:x>0.65876</cdr:x>
      <cdr:y>0.60511</cdr:y>
    </cdr:to>
    <cdr:sp macro="" textlink="">
      <cdr:nvSpPr>
        <cdr:cNvPr id="29708" name="Text Box 1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116203" y="3707088"/>
          <a:ext cx="584084" cy="23083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900" b="1" i="0" u="none" strike="noStrike" baseline="0">
              <a:solidFill>
                <a:srgbClr val="000000"/>
              </a:solidFill>
              <a:latin typeface="+mn-lt"/>
              <a:cs typeface="Arial Cyr"/>
            </a:rPr>
            <a:t>(+11,0%)</a:t>
          </a:r>
        </a:p>
      </cdr:txBody>
    </cdr:sp>
  </cdr:relSizeAnchor>
  <cdr:relSizeAnchor xmlns:cdr="http://schemas.openxmlformats.org/drawingml/2006/chartDrawing">
    <cdr:from>
      <cdr:x>0.72858</cdr:x>
      <cdr:y>0.65064</cdr:y>
    </cdr:from>
    <cdr:to>
      <cdr:x>0.78891</cdr:x>
      <cdr:y>0.67996</cdr:y>
    </cdr:to>
    <cdr:sp macro="" textlink="">
      <cdr:nvSpPr>
        <cdr:cNvPr id="29709" name="Text Box 13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304469" y="4234211"/>
          <a:ext cx="522042" cy="19080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900" b="1" i="0" u="none" strike="noStrike" baseline="0">
              <a:solidFill>
                <a:srgbClr val="000000"/>
              </a:solidFill>
              <a:latin typeface="+mn-lt"/>
              <a:cs typeface="Arial Cyr"/>
            </a:rPr>
            <a:t>(</a:t>
          </a:r>
          <a:r>
            <a:rPr lang="en-US" sz="900" b="1" i="0" u="none" strike="noStrike" baseline="0">
              <a:solidFill>
                <a:srgbClr val="000000"/>
              </a:solidFill>
              <a:latin typeface="+mn-lt"/>
              <a:cs typeface="Arial Cyr"/>
            </a:rPr>
            <a:t> - </a:t>
          </a:r>
          <a:r>
            <a:rPr lang="ru-RU" sz="900" b="1" i="0" u="none" strike="noStrike" baseline="0">
              <a:solidFill>
                <a:srgbClr val="000000"/>
              </a:solidFill>
              <a:latin typeface="+mn-lt"/>
              <a:cs typeface="Arial Cyr"/>
            </a:rPr>
            <a:t>9,2%)</a:t>
          </a:r>
        </a:p>
      </cdr:txBody>
    </cdr:sp>
  </cdr:relSizeAnchor>
  <cdr:relSizeAnchor xmlns:cdr="http://schemas.openxmlformats.org/drawingml/2006/chartDrawing">
    <cdr:from>
      <cdr:x>0.81821</cdr:x>
      <cdr:y>0.67919</cdr:y>
    </cdr:from>
    <cdr:to>
      <cdr:x>0.88126</cdr:x>
      <cdr:y>0.70605</cdr:y>
    </cdr:to>
    <cdr:sp macro="" textlink="">
      <cdr:nvSpPr>
        <cdr:cNvPr id="29710" name="Text Box 1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080040" y="4420003"/>
          <a:ext cx="545578" cy="17479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900" b="1" i="0" u="none" strike="noStrike" baseline="0">
              <a:solidFill>
                <a:srgbClr val="000000"/>
              </a:solidFill>
              <a:latin typeface="+mn-lt"/>
              <a:cs typeface="Arial Cyr"/>
            </a:rPr>
            <a:t>(</a:t>
          </a:r>
          <a:r>
            <a:rPr lang="en-US" sz="900" b="1" i="0" u="none" strike="noStrike" baseline="0">
              <a:solidFill>
                <a:srgbClr val="000000"/>
              </a:solidFill>
              <a:latin typeface="+mn-lt"/>
              <a:cs typeface="Arial Cyr"/>
            </a:rPr>
            <a:t> </a:t>
          </a:r>
          <a:r>
            <a:rPr lang="ru-RU" sz="900" b="1" i="0" u="none" strike="noStrike" baseline="0">
              <a:solidFill>
                <a:srgbClr val="000000"/>
              </a:solidFill>
              <a:latin typeface="+mn-lt"/>
              <a:cs typeface="Arial Cyr"/>
            </a:rPr>
            <a:t>0,0%)</a:t>
          </a:r>
        </a:p>
      </cdr:txBody>
    </cdr:sp>
  </cdr:relSizeAnchor>
  <cdr:relSizeAnchor xmlns:cdr="http://schemas.openxmlformats.org/drawingml/2006/chartDrawing">
    <cdr:from>
      <cdr:x>0.92947</cdr:x>
      <cdr:y>0.59751</cdr:y>
    </cdr:from>
    <cdr:to>
      <cdr:x>0.99375</cdr:x>
      <cdr:y>0.62732</cdr:y>
    </cdr:to>
    <cdr:sp macro="" textlink="">
      <cdr:nvSpPr>
        <cdr:cNvPr id="29711" name="Text Box 1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997241" y="3637736"/>
          <a:ext cx="560875" cy="19506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825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(</a:t>
          </a:r>
          <a:r>
            <a:rPr lang="en-US" sz="825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 -</a:t>
          </a:r>
          <a:r>
            <a:rPr lang="ru-RU" sz="825" b="1" i="0" u="none" strike="noStrike" baseline="0">
              <a:solidFill>
                <a:srgbClr val="000000"/>
              </a:solidFill>
              <a:latin typeface="Arial Cyr"/>
              <a:cs typeface="Arial Cyr"/>
            </a:rPr>
            <a:t>10,4%)</a:t>
          </a:r>
        </a:p>
      </cdr:txBody>
    </cdr:sp>
  </cdr:relSizeAnchor>
  <cdr:relSizeAnchor xmlns:cdr="http://schemas.openxmlformats.org/drawingml/2006/chartDrawing">
    <cdr:from>
      <cdr:x>0.24241</cdr:x>
      <cdr:y>0.60737</cdr:y>
    </cdr:from>
    <cdr:to>
      <cdr:x>0.31875</cdr:x>
      <cdr:y>0.6389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2097621" y="3952621"/>
          <a:ext cx="660577" cy="205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900" b="1"/>
            <a:t>( </a:t>
          </a:r>
          <a:r>
            <a:rPr lang="ru-RU" sz="900" b="1"/>
            <a:t>+</a:t>
          </a:r>
          <a:r>
            <a:rPr lang="en-US" sz="900" b="1"/>
            <a:t> </a:t>
          </a:r>
          <a:r>
            <a:rPr lang="ru-RU" sz="900" b="1"/>
            <a:t>9</a:t>
          </a:r>
          <a:r>
            <a:rPr lang="en-US" sz="900" b="1"/>
            <a:t>.</a:t>
          </a:r>
          <a:r>
            <a:rPr lang="ru-RU" sz="900" b="1"/>
            <a:t>3% )</a:t>
          </a:r>
        </a:p>
      </cdr:txBody>
    </cdr:sp>
  </cdr:relSizeAnchor>
  <cdr:relSizeAnchor xmlns:cdr="http://schemas.openxmlformats.org/drawingml/2006/chartDrawing">
    <cdr:from>
      <cdr:x>0.37629</cdr:x>
      <cdr:y>0.65541</cdr:y>
    </cdr:from>
    <cdr:to>
      <cdr:x>0.43736</cdr:x>
      <cdr:y>0.68919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3256055" y="4265260"/>
          <a:ext cx="528444" cy="2198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900" b="1"/>
            <a:t>( + 38,3%)</a:t>
          </a:r>
        </a:p>
      </cdr:txBody>
    </cdr:sp>
  </cdr:relSizeAnchor>
  <cdr:relSizeAnchor xmlns:cdr="http://schemas.openxmlformats.org/drawingml/2006/chartDrawing">
    <cdr:from>
      <cdr:x>0.86931</cdr:x>
      <cdr:y>0.40426</cdr:y>
    </cdr:from>
    <cdr:to>
      <cdr:x>0.94225</cdr:x>
      <cdr:y>0.4403</cdr:y>
    </cdr:to>
    <cdr:sp macro="" textlink="">
      <cdr:nvSpPr>
        <cdr:cNvPr id="20" name="TextBox 19"/>
        <cdr:cNvSpPr txBox="1"/>
      </cdr:nvSpPr>
      <cdr:spPr>
        <a:xfrm xmlns:a="http://schemas.openxmlformats.org/drawingml/2006/main">
          <a:off x="7522227" y="2630841"/>
          <a:ext cx="631157" cy="2345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774662-A82A-4A59-9C26-70A18F108367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978AFB-CFC1-41CD-B8E7-73491EFE47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9082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978AFB-CFC1-41CD-B8E7-73491EFE47F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9908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025490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46764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75038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3754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0805382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779578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641787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1453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95884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10481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463340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81073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385338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3701951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45573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857580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0433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1096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844824"/>
            <a:ext cx="5308866" cy="3705369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районного бюджета на 2021 год и на плановый период 2022 и 2023 годов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1"/>
          <p:cNvGraphicFramePr>
            <a:graphicFrameLocks/>
          </p:cNvGraphicFramePr>
          <p:nvPr/>
        </p:nvGraphicFramePr>
        <p:xfrm>
          <a:off x="0" y="1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Структура расходов бюджета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Chart 2"/>
          <p:cNvGraphicFramePr>
            <a:graphicFrameLocks noGrp="1"/>
          </p:cNvGraphicFramePr>
          <p:nvPr>
            <p:ph sz="half" idx="2"/>
          </p:nvPr>
        </p:nvGraphicFramePr>
        <p:xfrm>
          <a:off x="4355976" y="1628800"/>
          <a:ext cx="4788024" cy="52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1"/>
          <p:cNvGraphicFramePr>
            <a:graphicFrameLocks noGrp="1"/>
          </p:cNvGraphicFramePr>
          <p:nvPr>
            <p:ph sz="half" idx="1"/>
          </p:nvPr>
        </p:nvGraphicFramePr>
        <p:xfrm>
          <a:off x="0" y="1600200"/>
          <a:ext cx="4788024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Динамика социальных расходов в бюджете района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Chart 4"/>
          <p:cNvGraphicFramePr>
            <a:graphicFrameLocks noGrp="1"/>
          </p:cNvGraphicFramePr>
          <p:nvPr>
            <p:ph sz="half" idx="2"/>
          </p:nvPr>
        </p:nvGraphicFramePr>
        <p:xfrm>
          <a:off x="0" y="3789040"/>
          <a:ext cx="9143999" cy="3068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2"/>
          <p:cNvGraphicFramePr>
            <a:graphicFrameLocks noGrp="1"/>
          </p:cNvGraphicFramePr>
          <p:nvPr>
            <p:ph sz="half" idx="1"/>
          </p:nvPr>
        </p:nvGraphicFramePr>
        <p:xfrm>
          <a:off x="0" y="836712"/>
          <a:ext cx="9144000" cy="2952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Основные расходы бюджета по экономической классификации (тыс. руб.)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Chart 2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495800" cy="485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1"/>
          <p:cNvGraphicFramePr>
            <a:graphicFrameLocks noGrp="1"/>
          </p:cNvGraphicFramePr>
          <p:nvPr>
            <p:ph sz="half" idx="1"/>
          </p:nvPr>
        </p:nvGraphicFramePr>
        <p:xfrm>
          <a:off x="0" y="1600200"/>
          <a:ext cx="4495800" cy="4853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4025831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7288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107504" y="116632"/>
          <a:ext cx="8928991" cy="6624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3"/>
          <p:cNvGraphicFramePr>
            <a:graphicFrameLocks/>
          </p:cNvGraphicFramePr>
          <p:nvPr/>
        </p:nvGraphicFramePr>
        <p:xfrm>
          <a:off x="0" y="116632"/>
          <a:ext cx="9144000" cy="674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/>
        </p:nvGraphicFramePr>
        <p:xfrm>
          <a:off x="-1" y="0"/>
          <a:ext cx="9144001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/>
        </p:nvGraphicFramePr>
        <p:xfrm>
          <a:off x="0" y="0"/>
          <a:ext cx="9144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Структура налоговых и неналоговых доходов бюджета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Chart 3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495800" cy="5069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2"/>
          <p:cNvGraphicFramePr>
            <a:graphicFrameLocks noGrp="1"/>
          </p:cNvGraphicFramePr>
          <p:nvPr>
            <p:ph sz="half" idx="1"/>
          </p:nvPr>
        </p:nvGraphicFramePr>
        <p:xfrm>
          <a:off x="0" y="1600200"/>
          <a:ext cx="4932040" cy="5141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Структура всех доходов бюджета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Chart 6"/>
          <p:cNvGraphicFramePr>
            <a:graphicFrameLocks noGrp="1"/>
          </p:cNvGraphicFramePr>
          <p:nvPr>
            <p:ph sz="half" idx="2"/>
          </p:nvPr>
        </p:nvGraphicFramePr>
        <p:xfrm>
          <a:off x="0" y="3716338"/>
          <a:ext cx="9143999" cy="3141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 noGrp="1"/>
          </p:cNvGraphicFramePr>
          <p:nvPr>
            <p:ph sz="half" idx="1"/>
          </p:nvPr>
        </p:nvGraphicFramePr>
        <p:xfrm>
          <a:off x="0" y="1124744"/>
          <a:ext cx="9143999" cy="2404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3"/>
          <p:cNvGraphicFramePr>
            <a:graphicFrameLocks/>
          </p:cNvGraphicFramePr>
          <p:nvPr/>
        </p:nvGraphicFramePr>
        <p:xfrm>
          <a:off x="-1" y="0"/>
          <a:ext cx="9144001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420</TotalTime>
  <Words>810</Words>
  <Application>Microsoft Office PowerPoint</Application>
  <PresentationFormat>Экран (4:3)</PresentationFormat>
  <Paragraphs>290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Натуральные материалы</vt:lpstr>
      <vt:lpstr>                 Проект районного бюджета на 2021 год и на плановый период 2022 и 2023 годов </vt:lpstr>
      <vt:lpstr>Слайд 2</vt:lpstr>
      <vt:lpstr>Слайд 3</vt:lpstr>
      <vt:lpstr>Слайд 4</vt:lpstr>
      <vt:lpstr>Слайд 5</vt:lpstr>
      <vt:lpstr>Слайд 6</vt:lpstr>
      <vt:lpstr>Структура налоговых и неналоговых доходов бюджета</vt:lpstr>
      <vt:lpstr>Структура всех доходов бюджета</vt:lpstr>
      <vt:lpstr>Слайд 9</vt:lpstr>
      <vt:lpstr>Слайд 10</vt:lpstr>
      <vt:lpstr>Структура расходов бюджета</vt:lpstr>
      <vt:lpstr>Динамика социальных расходов в бюджете района </vt:lpstr>
      <vt:lpstr>Основные расходы бюджета по экономической классификации (тыс. руб.)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бюджета на 2021год </dc:title>
  <dc:creator>Admin</dc:creator>
  <cp:lastModifiedBy>Admin</cp:lastModifiedBy>
  <cp:revision>39</cp:revision>
  <dcterms:created xsi:type="dcterms:W3CDTF">2020-11-13T10:30:59Z</dcterms:created>
  <dcterms:modified xsi:type="dcterms:W3CDTF">2020-11-24T09:25:02Z</dcterms:modified>
</cp:coreProperties>
</file>